
<file path=[Content_Types].xml><?xml version="1.0" encoding="utf-8"?>
<Types xmlns="http://schemas.openxmlformats.org/package/2006/content-types">
  <Default ContentType="application/xml" Extension="xml"/>
  <Default ContentType="image/gif" Extension="gif"/>
  <Default ContentType="application/vnd.openxmlformats-package.relationships+xml" Extension="rels"/>
  <Override ContentType="application/vnd.openxmlformats-officedocument.theme+xml" PartName="/ppt/theme/theme2.xml"/>
  <Override ContentType="application/vnd.openxmlformats-officedocument.theme+xml" PartName="/ppt/theme/theme1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3.xml"/>
  <Override ContentType="application/vnd.openxmlformats-officedocument.presentationml.slideMaster+xml" PartName="/ppt/slideMasters/slideMaster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notesMaster+xml" PartName="/ppt/notesMasters/notesMaster1.xml"/>
  <Override ContentType="application/vnd.openxmlformats-officedocument.presentationml.slide+xml" PartName="/ppt/slides/slide8.xml"/>
  <Override ContentType="application/vnd.openxmlformats-officedocument.presentationml.slide+xml" PartName="/ppt/slides/slide4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1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3.xml"/>
  <Override ContentType="application/vnd.openxmlformats-officedocument.presentationml.presentation.main+xml" PartName="/ppt/presentation.xml"/>
  <Override ContentType="application/vnd.openxmlformats-officedocument.presentationml.presProps+xml" PartName="/ppt/presProps10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</p:sldIdLst>
  <p:sldSz cy="6858000" cx="12192000"/>
  <p:notesSz cx="6858000" cy="9144000"/>
  <p:defaultTextStyle>
    <a:defPPr lvl="0">
      <a:defRPr lang="de-DE"/>
    </a:defPPr>
    <a:lvl1pPr defTabSz="914400" eaLnBrk="1" hangingPunct="1" latinLnBrk="0" lvl="0" marL="0" rtl="0" algn="l">
      <a:defRPr kern="1200" sz="1800">
        <a:solidFill>
          <a:schemeClr val="tx1"/>
        </a:solidFill>
        <a:latin typeface="+mn-lt"/>
        <a:ea typeface="+mn-ea"/>
        <a:cs typeface="+mn-cs"/>
      </a:defRPr>
    </a:lvl1pPr>
    <a:lvl2pPr defTabSz="914400" eaLnBrk="1" hangingPunct="1" latinLnBrk="0" lvl="1" marL="457200" rtl="0" algn="l">
      <a:defRPr kern="1200" sz="1800">
        <a:solidFill>
          <a:schemeClr val="tx1"/>
        </a:solidFill>
        <a:latin typeface="+mn-lt"/>
        <a:ea typeface="+mn-ea"/>
        <a:cs typeface="+mn-cs"/>
      </a:defRPr>
    </a:lvl2pPr>
    <a:lvl3pPr defTabSz="914400" eaLnBrk="1" hangingPunct="1" latinLnBrk="0" lvl="2" marL="914400" rtl="0" algn="l">
      <a:defRPr kern="1200" sz="1800">
        <a:solidFill>
          <a:schemeClr val="tx1"/>
        </a:solidFill>
        <a:latin typeface="+mn-lt"/>
        <a:ea typeface="+mn-ea"/>
        <a:cs typeface="+mn-cs"/>
      </a:defRPr>
    </a:lvl3pPr>
    <a:lvl4pPr defTabSz="914400" eaLnBrk="1" hangingPunct="1" latinLnBrk="0" lvl="3" marL="1371600" rtl="0" algn="l">
      <a:defRPr kern="1200" sz="1800">
        <a:solidFill>
          <a:schemeClr val="tx1"/>
        </a:solidFill>
        <a:latin typeface="+mn-lt"/>
        <a:ea typeface="+mn-ea"/>
        <a:cs typeface="+mn-cs"/>
      </a:defRPr>
    </a:lvl4pPr>
    <a:lvl5pPr defTabSz="914400" eaLnBrk="1" hangingPunct="1" latinLnBrk="0" lvl="4" marL="1828800" rtl="0" algn="l">
      <a:defRPr kern="1200" sz="1800">
        <a:solidFill>
          <a:schemeClr val="tx1"/>
        </a:solidFill>
        <a:latin typeface="+mn-lt"/>
        <a:ea typeface="+mn-ea"/>
        <a:cs typeface="+mn-cs"/>
      </a:defRPr>
    </a:lvl5pPr>
    <a:lvl6pPr defTabSz="914400" eaLnBrk="1" hangingPunct="1" latinLnBrk="0" lvl="5" marL="2286000" rtl="0" algn="l">
      <a:defRPr kern="1200" sz="1800">
        <a:solidFill>
          <a:schemeClr val="tx1"/>
        </a:solidFill>
        <a:latin typeface="+mn-lt"/>
        <a:ea typeface="+mn-ea"/>
        <a:cs typeface="+mn-cs"/>
      </a:defRPr>
    </a:lvl6pPr>
    <a:lvl7pPr defTabSz="914400" eaLnBrk="1" hangingPunct="1" latinLnBrk="0" lvl="6" marL="2743200" rtl="0" algn="l">
      <a:defRPr kern="1200" sz="1800">
        <a:solidFill>
          <a:schemeClr val="tx1"/>
        </a:solidFill>
        <a:latin typeface="+mn-lt"/>
        <a:ea typeface="+mn-ea"/>
        <a:cs typeface="+mn-cs"/>
      </a:defRPr>
    </a:lvl7pPr>
    <a:lvl8pPr defTabSz="914400" eaLnBrk="1" hangingPunct="1" latinLnBrk="0" lvl="7" marL="3200400" rtl="0" algn="l">
      <a:defRPr kern="1200" sz="1800">
        <a:solidFill>
          <a:schemeClr val="tx1"/>
        </a:solidFill>
        <a:latin typeface="+mn-lt"/>
        <a:ea typeface="+mn-ea"/>
        <a:cs typeface="+mn-cs"/>
      </a:defRPr>
    </a:lvl8pPr>
    <a:lvl9pPr defTabSz="914400" eaLnBrk="1" hangingPunct="1" latinLnBrk="0" lvl="8" marL="3657600" rtl="0" algn="l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10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5" Type="http://schemas.openxmlformats.org/officeDocument/2006/relationships/slide" Target="slides/slide1.xml"/><Relationship Id="rId12" Type="http://schemas.openxmlformats.org/officeDocument/2006/relationships/slide" Target="slides/slide4.xml"/><Relationship Id="rId11" Type="http://schemas.openxmlformats.org/officeDocument/2006/relationships/slide" Target="slides/slide3.xml"/><Relationship Id="rId7" Type="http://schemas.openxmlformats.org/officeDocument/2006/relationships/slide" Target="slides/slide6.xml"/><Relationship Id="rId2" Type="http://schemas.openxmlformats.org/officeDocument/2006/relationships/presProps" Target="presProps10.xml"/><Relationship Id="rId10" Type="http://schemas.openxmlformats.org/officeDocument/2006/relationships/slide" Target="slides/slide9.xml"/><Relationship Id="rId13" Type="http://schemas.openxmlformats.org/officeDocument/2006/relationships/slide" Target="slides/slide5.xml"/><Relationship Id="rId8" Type="http://schemas.openxmlformats.org/officeDocument/2006/relationships/slide" Target="slides/slide7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8.xml"/><Relationship Id="rId3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" Type="http://schemas.openxmlformats.org/officeDocument/2006/relationships/theme" Target="theme/them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" name="Google Shape;90;p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06" name="Google Shape;106;p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9" name="Shape 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Google Shape;460;g3fc886694163492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1" name="Google Shape;461;g3fc8866941634922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5" name="Shape 4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" name="Google Shape;476;g3fc8866941634922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7" name="Google Shape;477;g3fc8866941634922_1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3" name="Shape 5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" name="Google Shape;524;g53987771bb901f87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525" name="Google Shape;525;g53987771bb901f87_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1" name="Shape 5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" name="Google Shape;542;g53987771bb901f87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543" name="Google Shape;543;g53987771bb901f87_2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elfoli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7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7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el und vertikaler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6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kaler Titel u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7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7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el und Inhal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8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bschnitts-&#10;überschrift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9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9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Zwei Inhalte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0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0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10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gleich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1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1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11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11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11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r Titel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eer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halt mit Überschrift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4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14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1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ld mit Überschrift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5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5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Google Shape;64;p15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6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gif"/><Relationship Id="rId4" Type="http://schemas.openxmlformats.org/officeDocument/2006/relationships/image" Target="../media/image2.gif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gif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gif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gif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gif"/></Relationships>
</file>

<file path=ppt/slides/_rels/slide6.xml.rels><?xml version="1.0" encoding="UTF-8" standalone="yes"?>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/>
          <p:nvPr>
            <p:ph type="ctrTitle"/>
          </p:nvPr>
        </p:nvSpPr>
        <p:spPr>
          <a:xfrm>
            <a:off x="1196974" y="1223321"/>
            <a:ext cx="9465300" cy="2387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lang="de-DE"/>
              <a:t>UART Universal Asynchronous Receiver Transmitter</a:t>
            </a:r>
            <a:endParaRPr/>
          </a:p>
        </p:txBody>
      </p:sp>
      <p:pic>
        <p:nvPicPr>
          <p:cNvPr id="85" name="Google Shape;85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085131" y="3806856"/>
            <a:ext cx="1258875" cy="1774608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1"/>
          <p:cNvSpPr/>
          <p:nvPr/>
        </p:nvSpPr>
        <p:spPr>
          <a:xfrm>
            <a:off x="3958052" y="4957734"/>
            <a:ext cx="2941500" cy="945000"/>
          </a:xfrm>
          <a:prstGeom prst="wedgeRoundRectCallout">
            <a:avLst>
              <a:gd fmla="val -62710" name="adj1"/>
              <a:gd fmla="val -90442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2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Smalltalk auf der Leiterplatte</a:t>
            </a:r>
            <a:endParaRPr b="0" i="0" sz="2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7" name="Google Shape;87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737600" y="3749040"/>
            <a:ext cx="1924685" cy="28219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"/>
          <p:cNvSpPr txBox="1"/>
          <p:nvPr>
            <p:ph type="ctrTitle"/>
          </p:nvPr>
        </p:nvSpPr>
        <p:spPr>
          <a:xfrm>
            <a:off x="280063" y="183250"/>
            <a:ext cx="8320800" cy="422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lang="de-DE" sz="2400"/>
              <a:t>UART Universal Asynchronous Receiver Transmitter</a:t>
            </a:r>
            <a:endParaRPr/>
          </a:p>
        </p:txBody>
      </p:sp>
      <p:sp>
        <p:nvSpPr>
          <p:cNvPr id="93" name="Google Shape;93;p2"/>
          <p:cNvSpPr/>
          <p:nvPr/>
        </p:nvSpPr>
        <p:spPr>
          <a:xfrm>
            <a:off x="355375" y="1191000"/>
            <a:ext cx="3353700" cy="2296500"/>
          </a:xfrm>
          <a:prstGeom prst="rect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b="0" i="0" lang="de-DE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Mikrocontroller</a:t>
            </a:r>
            <a:endParaRPr b="0" i="0" sz="2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" name="Google Shape;94;p2"/>
          <p:cNvSpPr/>
          <p:nvPr/>
        </p:nvSpPr>
        <p:spPr>
          <a:xfrm>
            <a:off x="2042950" y="1434223"/>
            <a:ext cx="1666200" cy="1645500"/>
          </a:xfrm>
          <a:prstGeom prst="rect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b="0" i="0" lang="de-DE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UART</a:t>
            </a:r>
            <a:endParaRPr b="0" i="0" sz="2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" name="Google Shape;95;p2"/>
          <p:cNvSpPr/>
          <p:nvPr/>
        </p:nvSpPr>
        <p:spPr>
          <a:xfrm>
            <a:off x="7009600" y="1118925"/>
            <a:ext cx="1666200" cy="2296500"/>
          </a:xfrm>
          <a:prstGeom prst="rect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b="0" i="0" lang="de-DE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Modul</a:t>
            </a:r>
            <a:endParaRPr b="0" i="0" sz="2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96" name="Google Shape;96;p2"/>
          <p:cNvCxnSpPr/>
          <p:nvPr/>
        </p:nvCxnSpPr>
        <p:spPr>
          <a:xfrm flipH="1" rot="10800000">
            <a:off x="3709172" y="1662817"/>
            <a:ext cx="3300300" cy="6600"/>
          </a:xfrm>
          <a:prstGeom prst="straightConnector1">
            <a:avLst/>
          </a:prstGeom>
          <a:noFill/>
          <a:ln cap="flat" cmpd="sng" w="44450">
            <a:solidFill>
              <a:srgbClr val="FF0000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97" name="Google Shape;97;p2"/>
          <p:cNvCxnSpPr/>
          <p:nvPr/>
        </p:nvCxnSpPr>
        <p:spPr>
          <a:xfrm>
            <a:off x="3709174" y="2396169"/>
            <a:ext cx="3300300" cy="0"/>
          </a:xfrm>
          <a:prstGeom prst="straightConnector1">
            <a:avLst/>
          </a:prstGeom>
          <a:noFill/>
          <a:ln cap="flat" cmpd="sng" w="44450">
            <a:solidFill>
              <a:srgbClr val="FF0000"/>
            </a:solidFill>
            <a:prstDash val="solid"/>
            <a:miter lim="800000"/>
            <a:headEnd len="med" w="med" type="triangle"/>
            <a:tailEnd len="sm" w="sm" type="none"/>
          </a:ln>
        </p:spPr>
      </p:cxnSp>
      <p:sp>
        <p:nvSpPr>
          <p:cNvPr id="98" name="Google Shape;98;p2"/>
          <p:cNvSpPr txBox="1"/>
          <p:nvPr/>
        </p:nvSpPr>
        <p:spPr>
          <a:xfrm>
            <a:off x="2658493" y="1447868"/>
            <a:ext cx="10509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b="0" i="0" lang="de-DE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TX</a:t>
            </a:r>
            <a:endParaRPr b="0" i="0" sz="2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" name="Google Shape;99;p2"/>
          <p:cNvSpPr txBox="1"/>
          <p:nvPr/>
        </p:nvSpPr>
        <p:spPr>
          <a:xfrm>
            <a:off x="2643685" y="2165292"/>
            <a:ext cx="10509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b="0" i="0" lang="de-DE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RX</a:t>
            </a:r>
            <a:endParaRPr b="0" i="0" sz="2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0" name="Google Shape;100;p2"/>
          <p:cNvSpPr txBox="1"/>
          <p:nvPr/>
        </p:nvSpPr>
        <p:spPr>
          <a:xfrm>
            <a:off x="7024635" y="1447868"/>
            <a:ext cx="10509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b="0" i="0" lang="de-DE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RX</a:t>
            </a:r>
            <a:endParaRPr b="0" i="0" sz="2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1" name="Google Shape;101;p2"/>
          <p:cNvSpPr txBox="1"/>
          <p:nvPr/>
        </p:nvSpPr>
        <p:spPr>
          <a:xfrm>
            <a:off x="7009827" y="2165292"/>
            <a:ext cx="10509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b="0" i="0" lang="de-DE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TX</a:t>
            </a:r>
            <a:endParaRPr b="0" i="0" sz="2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2" name="Google Shape;102;p2"/>
          <p:cNvSpPr/>
          <p:nvPr/>
        </p:nvSpPr>
        <p:spPr>
          <a:xfrm>
            <a:off x="9073050" y="3487550"/>
            <a:ext cx="3118800" cy="3212700"/>
          </a:xfrm>
          <a:prstGeom prst="wedgeRoundRectCallout">
            <a:avLst>
              <a:gd fmla="val -34485" name="adj1"/>
              <a:gd fmla="val -67174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2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Z.B. </a:t>
            </a:r>
            <a:endParaRPr b="0" i="0" sz="2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•"/>
            </a:pPr>
            <a:r>
              <a:rPr b="0" i="0" lang="de-DE" sz="2400" u="none" cap="none" strike="noStrike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Bluetooh</a:t>
            </a:r>
            <a:endParaRPr b="0" i="0" sz="2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•"/>
            </a:pPr>
            <a:r>
              <a:rPr b="0" i="0" lang="de-DE" sz="2400" u="none" cap="none" strike="noStrike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USB</a:t>
            </a:r>
            <a:endParaRPr b="0" i="0" sz="2400" u="none" cap="none" strike="noStrike">
              <a:solidFill>
                <a:srgbClr val="0000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2400"/>
              <a:buFont typeface="Calibri"/>
              <a:buChar char="•"/>
            </a:pPr>
            <a:r>
              <a:rPr b="0" i="0" lang="de-DE" sz="2400" u="none" cap="none" strike="noStrike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WLAN</a:t>
            </a:r>
            <a:endParaRPr b="0" i="0" sz="2400" u="none" cap="none" strike="noStrike">
              <a:solidFill>
                <a:srgbClr val="0000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2400"/>
              <a:buFont typeface="Calibri"/>
              <a:buChar char="•"/>
            </a:pPr>
            <a:r>
              <a:rPr b="0" i="0" lang="de-DE" sz="2400" u="none" cap="none" strike="noStrike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...</a:t>
            </a:r>
            <a:endParaRPr b="0" i="0" sz="2400" u="none" cap="none" strike="noStrike">
              <a:solidFill>
                <a:srgbClr val="0000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3" name="Google Shape;103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073048" y="1118931"/>
            <a:ext cx="1253423" cy="183774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3"/>
          <p:cNvSpPr txBox="1"/>
          <p:nvPr>
            <p:ph type="ctrTitle"/>
          </p:nvPr>
        </p:nvSpPr>
        <p:spPr>
          <a:xfrm>
            <a:off x="280063" y="183250"/>
            <a:ext cx="8320800" cy="422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lang="de-DE" sz="2400"/>
              <a:t>UART Universal Asynchronous Receiver Transmitter</a:t>
            </a:r>
            <a:endParaRPr/>
          </a:p>
        </p:txBody>
      </p:sp>
      <p:sp>
        <p:nvSpPr>
          <p:cNvPr id="109" name="Google Shape;109;p3"/>
          <p:cNvSpPr/>
          <p:nvPr/>
        </p:nvSpPr>
        <p:spPr>
          <a:xfrm>
            <a:off x="355375" y="1191000"/>
            <a:ext cx="3353700" cy="2296500"/>
          </a:xfrm>
          <a:prstGeom prst="rect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b="0" i="0" lang="de-DE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Mikrocontroller</a:t>
            </a:r>
            <a:endParaRPr b="0" i="0" sz="2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3"/>
          <p:cNvSpPr/>
          <p:nvPr/>
        </p:nvSpPr>
        <p:spPr>
          <a:xfrm>
            <a:off x="2042950" y="1434223"/>
            <a:ext cx="1666200" cy="1645500"/>
          </a:xfrm>
          <a:prstGeom prst="rect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b="0" i="0" lang="de-DE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UART</a:t>
            </a:r>
            <a:endParaRPr b="0" i="0" sz="2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" name="Google Shape;111;p3"/>
          <p:cNvSpPr/>
          <p:nvPr/>
        </p:nvSpPr>
        <p:spPr>
          <a:xfrm>
            <a:off x="7009600" y="1118925"/>
            <a:ext cx="4869300" cy="4758900"/>
          </a:xfrm>
          <a:prstGeom prst="rect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b="0" i="0" lang="de-DE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Modul</a:t>
            </a:r>
            <a:endParaRPr b="0" i="0" sz="2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12" name="Google Shape;112;p3"/>
          <p:cNvCxnSpPr/>
          <p:nvPr/>
        </p:nvCxnSpPr>
        <p:spPr>
          <a:xfrm flipH="1" rot="10800000">
            <a:off x="3709172" y="1662817"/>
            <a:ext cx="3300300" cy="6600"/>
          </a:xfrm>
          <a:prstGeom prst="straightConnector1">
            <a:avLst/>
          </a:prstGeom>
          <a:noFill/>
          <a:ln cap="flat" cmpd="sng" w="44450">
            <a:solidFill>
              <a:srgbClr val="FF0000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113" name="Google Shape;113;p3"/>
          <p:cNvCxnSpPr/>
          <p:nvPr/>
        </p:nvCxnSpPr>
        <p:spPr>
          <a:xfrm>
            <a:off x="3709174" y="2396169"/>
            <a:ext cx="3300300" cy="0"/>
          </a:xfrm>
          <a:prstGeom prst="straightConnector1">
            <a:avLst/>
          </a:prstGeom>
          <a:noFill/>
          <a:ln cap="flat" cmpd="sng" w="44450">
            <a:solidFill>
              <a:srgbClr val="FF0000"/>
            </a:solidFill>
            <a:prstDash val="solid"/>
            <a:miter lim="800000"/>
            <a:headEnd len="med" w="med" type="triangle"/>
            <a:tailEnd len="sm" w="sm" type="none"/>
          </a:ln>
        </p:spPr>
      </p:cxnSp>
      <p:sp>
        <p:nvSpPr>
          <p:cNvPr id="114" name="Google Shape;114;p3"/>
          <p:cNvSpPr txBox="1"/>
          <p:nvPr/>
        </p:nvSpPr>
        <p:spPr>
          <a:xfrm>
            <a:off x="2658493" y="1447868"/>
            <a:ext cx="10509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b="0" i="0" lang="de-DE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TX</a:t>
            </a:r>
            <a:endParaRPr b="0" i="0" sz="2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5" name="Google Shape;115;p3"/>
          <p:cNvSpPr txBox="1"/>
          <p:nvPr/>
        </p:nvSpPr>
        <p:spPr>
          <a:xfrm>
            <a:off x="2643685" y="2165292"/>
            <a:ext cx="10509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b="0" i="0" lang="de-DE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RX</a:t>
            </a:r>
            <a:endParaRPr b="0" i="0" sz="2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3"/>
          <p:cNvSpPr txBox="1"/>
          <p:nvPr/>
        </p:nvSpPr>
        <p:spPr>
          <a:xfrm>
            <a:off x="7024625" y="1447875"/>
            <a:ext cx="596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b="0" i="0" lang="de-DE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RX</a:t>
            </a:r>
            <a:endParaRPr b="0" i="0" sz="2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7" name="Google Shape;117;p3"/>
          <p:cNvSpPr txBox="1"/>
          <p:nvPr/>
        </p:nvSpPr>
        <p:spPr>
          <a:xfrm>
            <a:off x="7009827" y="2165292"/>
            <a:ext cx="10509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b="0" i="0" lang="de-DE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TX</a:t>
            </a:r>
            <a:endParaRPr b="0" i="0" sz="2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8" name="Google Shape;118;p3"/>
          <p:cNvSpPr/>
          <p:nvPr/>
        </p:nvSpPr>
        <p:spPr>
          <a:xfrm>
            <a:off x="856071" y="4186350"/>
            <a:ext cx="3645000" cy="2089200"/>
          </a:xfrm>
          <a:prstGeom prst="wedgeRoundRectCallout">
            <a:avLst>
              <a:gd fmla="val 76544" name="adj1"/>
              <a:gd fmla="val -66082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2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Der Empfänger besteht aus einem </a:t>
            </a:r>
            <a:endParaRPr b="0" i="0" sz="2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2400"/>
              <a:buFont typeface="Arial"/>
              <a:buChar char="●"/>
            </a:pPr>
            <a:r>
              <a:rPr b="0" i="0" lang="de-DE" sz="2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Schieberegister</a:t>
            </a:r>
            <a:endParaRPr b="0" i="0" sz="2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2400"/>
              <a:buFont typeface="Arial"/>
              <a:buChar char="●"/>
            </a:pPr>
            <a:r>
              <a:rPr b="0" i="0" lang="de-DE" sz="2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Taktgenerator</a:t>
            </a:r>
            <a:endParaRPr b="0" i="0" sz="2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" name="Google Shape;119;p3"/>
          <p:cNvSpPr/>
          <p:nvPr/>
        </p:nvSpPr>
        <p:spPr>
          <a:xfrm>
            <a:off x="8600875" y="1434225"/>
            <a:ext cx="3157500" cy="1366800"/>
          </a:xfrm>
          <a:prstGeom prst="rect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de-DE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Schieberegister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" name="Google Shape;120;p3"/>
          <p:cNvSpPr txBox="1"/>
          <p:nvPr/>
        </p:nvSpPr>
        <p:spPr>
          <a:xfrm>
            <a:off x="8600875" y="1392975"/>
            <a:ext cx="953400" cy="57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de-DE" sz="2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Din</a:t>
            </a:r>
            <a:endParaRPr b="0" i="0" sz="2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1" name="Google Shape;121;p3"/>
          <p:cNvSpPr txBox="1"/>
          <p:nvPr/>
        </p:nvSpPr>
        <p:spPr>
          <a:xfrm>
            <a:off x="8967562" y="2165300"/>
            <a:ext cx="953400" cy="57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de-DE" sz="2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Takt</a:t>
            </a:r>
            <a:endParaRPr b="0" i="0" sz="2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2" name="Google Shape;122;p3"/>
          <p:cNvSpPr/>
          <p:nvPr/>
        </p:nvSpPr>
        <p:spPr>
          <a:xfrm rot="5400000">
            <a:off x="8613023" y="2282975"/>
            <a:ext cx="369000" cy="393300"/>
          </a:xfrm>
          <a:prstGeom prst="triangle">
            <a:avLst>
              <a:gd fmla="val 50000" name="adj"/>
            </a:avLst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" name="Google Shape;123;p3"/>
          <p:cNvSpPr/>
          <p:nvPr/>
        </p:nvSpPr>
        <p:spPr>
          <a:xfrm>
            <a:off x="9095139" y="3938517"/>
            <a:ext cx="2365500" cy="1366800"/>
          </a:xfrm>
          <a:prstGeom prst="rect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de-DE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Taktgenerator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24" name="Google Shape;124;p3"/>
          <p:cNvCxnSpPr>
            <a:stCxn id="122" idx="3"/>
            <a:endCxn id="123" idx="3"/>
          </p:cNvCxnSpPr>
          <p:nvPr/>
        </p:nvCxnSpPr>
        <p:spPr>
          <a:xfrm>
            <a:off x="8600873" y="2479625"/>
            <a:ext cx="2859900" cy="2142300"/>
          </a:xfrm>
          <a:prstGeom prst="bentConnector5">
            <a:avLst>
              <a:gd fmla="val -8326" name="adj1"/>
              <a:gd fmla="val 38356" name="adj2"/>
              <a:gd fmla="val 108322" name="adj3"/>
            </a:avLst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25" name="Google Shape;125;p3"/>
          <p:cNvSpPr txBox="1"/>
          <p:nvPr/>
        </p:nvSpPr>
        <p:spPr>
          <a:xfrm>
            <a:off x="9095162" y="4050425"/>
            <a:ext cx="953400" cy="57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de-DE" sz="2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Start</a:t>
            </a:r>
            <a:endParaRPr b="0" i="0" sz="2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26" name="Google Shape;126;p3"/>
          <p:cNvCxnSpPr>
            <a:stCxn id="116" idx="3"/>
            <a:endCxn id="120" idx="1"/>
          </p:cNvCxnSpPr>
          <p:nvPr/>
        </p:nvCxnSpPr>
        <p:spPr>
          <a:xfrm>
            <a:off x="7621325" y="1678725"/>
            <a:ext cx="9795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27" name="Google Shape;127;p3"/>
          <p:cNvCxnSpPr>
            <a:stCxn id="116" idx="3"/>
            <a:endCxn id="125" idx="1"/>
          </p:cNvCxnSpPr>
          <p:nvPr/>
        </p:nvCxnSpPr>
        <p:spPr>
          <a:xfrm>
            <a:off x="7621325" y="1678725"/>
            <a:ext cx="1473900" cy="2657400"/>
          </a:xfrm>
          <a:prstGeom prst="bentConnector3">
            <a:avLst>
              <a:gd fmla="val 25287" name="adj1"/>
            </a:avLst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28" name="Google Shape;128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48394" y="2919919"/>
            <a:ext cx="1258875" cy="177460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29" name="Google Shape;129;p3"/>
          <p:cNvGrpSpPr/>
          <p:nvPr/>
        </p:nvGrpSpPr>
        <p:grpSpPr>
          <a:xfrm>
            <a:off x="9775721" y="3938534"/>
            <a:ext cx="1579356" cy="1036546"/>
            <a:chOff x="9517417" y="3885375"/>
            <a:chExt cx="1344705" cy="845401"/>
          </a:xfrm>
        </p:grpSpPr>
        <p:sp>
          <p:nvSpPr>
            <p:cNvPr id="130" name="Google Shape;130;p3"/>
            <p:cNvSpPr/>
            <p:nvPr/>
          </p:nvSpPr>
          <p:spPr>
            <a:xfrm>
              <a:off x="9517417" y="4308076"/>
              <a:ext cx="436500" cy="422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b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" name="Google Shape;131;p3"/>
            <p:cNvSpPr/>
            <p:nvPr/>
          </p:nvSpPr>
          <p:spPr>
            <a:xfrm>
              <a:off x="9953925" y="3885375"/>
              <a:ext cx="436500" cy="422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b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" name="Google Shape;132;p3"/>
            <p:cNvSpPr/>
            <p:nvPr/>
          </p:nvSpPr>
          <p:spPr>
            <a:xfrm>
              <a:off x="10390522" y="4308075"/>
              <a:ext cx="471600" cy="422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b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33" name="Google Shape;133;p3"/>
            <p:cNvCxnSpPr>
              <a:stCxn id="131" idx="1"/>
              <a:endCxn id="131" idx="3"/>
            </p:cNvCxnSpPr>
            <p:nvPr/>
          </p:nvCxnSpPr>
          <p:spPr>
            <a:xfrm>
              <a:off x="9953925" y="4096725"/>
              <a:ext cx="436500" cy="0"/>
            </a:xfrm>
            <a:prstGeom prst="straightConnector1">
              <a:avLst/>
            </a:prstGeom>
            <a:noFill/>
            <a:ln cap="flat" cmpd="sng" w="381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34" name="Google Shape;134;p3"/>
            <p:cNvCxnSpPr>
              <a:stCxn id="131" idx="3"/>
              <a:endCxn id="132" idx="1"/>
            </p:cNvCxnSpPr>
            <p:nvPr/>
          </p:nvCxnSpPr>
          <p:spPr>
            <a:xfrm>
              <a:off x="10390425" y="4096725"/>
              <a:ext cx="0" cy="422700"/>
            </a:xfrm>
            <a:prstGeom prst="straightConnector1">
              <a:avLst/>
            </a:prstGeom>
            <a:noFill/>
            <a:ln cap="flat" cmpd="sng" w="381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35" name="Google Shape;135;p3"/>
            <p:cNvCxnSpPr>
              <a:endCxn id="132" idx="3"/>
            </p:cNvCxnSpPr>
            <p:nvPr/>
          </p:nvCxnSpPr>
          <p:spPr>
            <a:xfrm>
              <a:off x="10390522" y="4519425"/>
              <a:ext cx="471600" cy="0"/>
            </a:xfrm>
            <a:prstGeom prst="straightConnector1">
              <a:avLst/>
            </a:prstGeom>
            <a:noFill/>
            <a:ln cap="flat" cmpd="sng" w="381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36" name="Google Shape;136;p3"/>
            <p:cNvCxnSpPr>
              <a:stCxn id="130" idx="1"/>
              <a:endCxn id="130" idx="3"/>
            </p:cNvCxnSpPr>
            <p:nvPr/>
          </p:nvCxnSpPr>
          <p:spPr>
            <a:xfrm>
              <a:off x="9517417" y="4519426"/>
              <a:ext cx="436500" cy="0"/>
            </a:xfrm>
            <a:prstGeom prst="straightConnector1">
              <a:avLst/>
            </a:prstGeom>
            <a:noFill/>
            <a:ln cap="flat" cmpd="sng" w="381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37" name="Google Shape;137;p3"/>
            <p:cNvCxnSpPr>
              <a:stCxn id="131" idx="1"/>
              <a:endCxn id="130" idx="3"/>
            </p:cNvCxnSpPr>
            <p:nvPr/>
          </p:nvCxnSpPr>
          <p:spPr>
            <a:xfrm>
              <a:off x="9953925" y="4096725"/>
              <a:ext cx="0" cy="422700"/>
            </a:xfrm>
            <a:prstGeom prst="straightConnector1">
              <a:avLst/>
            </a:prstGeom>
            <a:noFill/>
            <a:ln cap="flat" cmpd="sng" w="381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2" name="Google Shape;142;p4"/>
          <p:cNvGrpSpPr/>
          <p:nvPr/>
        </p:nvGrpSpPr>
        <p:grpSpPr>
          <a:xfrm>
            <a:off x="2500815" y="1080523"/>
            <a:ext cx="4982462" cy="523513"/>
            <a:chOff x="2500815" y="1080523"/>
            <a:chExt cx="4982462" cy="523513"/>
          </a:xfrm>
        </p:grpSpPr>
        <p:grpSp>
          <p:nvGrpSpPr>
            <p:cNvPr id="143" name="Google Shape;143;p4"/>
            <p:cNvGrpSpPr/>
            <p:nvPr/>
          </p:nvGrpSpPr>
          <p:grpSpPr>
            <a:xfrm>
              <a:off x="2500815" y="1080523"/>
              <a:ext cx="4752019" cy="523513"/>
              <a:chOff x="2500815" y="1080523"/>
              <a:chExt cx="4752019" cy="523513"/>
            </a:xfrm>
          </p:grpSpPr>
          <p:sp>
            <p:nvSpPr>
              <p:cNvPr id="144" name="Google Shape;144;p4"/>
              <p:cNvSpPr/>
              <p:nvPr/>
            </p:nvSpPr>
            <p:spPr>
              <a:xfrm>
                <a:off x="2976034" y="1080536"/>
                <a:ext cx="475200" cy="52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5" name="Google Shape;145;p4"/>
              <p:cNvSpPr/>
              <p:nvPr/>
            </p:nvSpPr>
            <p:spPr>
              <a:xfrm>
                <a:off x="3451234" y="1080536"/>
                <a:ext cx="475200" cy="52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6" name="Google Shape;146;p4"/>
              <p:cNvSpPr/>
              <p:nvPr/>
            </p:nvSpPr>
            <p:spPr>
              <a:xfrm>
                <a:off x="3926434" y="1080536"/>
                <a:ext cx="475200" cy="52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7" name="Google Shape;147;p4"/>
              <p:cNvSpPr/>
              <p:nvPr/>
            </p:nvSpPr>
            <p:spPr>
              <a:xfrm>
                <a:off x="4401634" y="1080536"/>
                <a:ext cx="475200" cy="52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8" name="Google Shape;148;p4"/>
              <p:cNvSpPr/>
              <p:nvPr/>
            </p:nvSpPr>
            <p:spPr>
              <a:xfrm>
                <a:off x="4876834" y="1080536"/>
                <a:ext cx="475200" cy="52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9" name="Google Shape;149;p4"/>
              <p:cNvSpPr/>
              <p:nvPr/>
            </p:nvSpPr>
            <p:spPr>
              <a:xfrm>
                <a:off x="5352034" y="1080536"/>
                <a:ext cx="475200" cy="52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0" name="Google Shape;150;p4"/>
              <p:cNvSpPr/>
              <p:nvPr/>
            </p:nvSpPr>
            <p:spPr>
              <a:xfrm>
                <a:off x="5827234" y="1080536"/>
                <a:ext cx="475200" cy="52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1" name="Google Shape;151;p4"/>
              <p:cNvSpPr/>
              <p:nvPr/>
            </p:nvSpPr>
            <p:spPr>
              <a:xfrm>
                <a:off x="6302434" y="1080536"/>
                <a:ext cx="475200" cy="52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2" name="Google Shape;152;p4"/>
              <p:cNvSpPr/>
              <p:nvPr/>
            </p:nvSpPr>
            <p:spPr>
              <a:xfrm>
                <a:off x="6777634" y="1080523"/>
                <a:ext cx="475200" cy="52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3" name="Google Shape;153;p4"/>
              <p:cNvSpPr/>
              <p:nvPr/>
            </p:nvSpPr>
            <p:spPr>
              <a:xfrm>
                <a:off x="2500815" y="1080536"/>
                <a:ext cx="475200" cy="52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54" name="Google Shape;154;p4"/>
            <p:cNvGrpSpPr/>
            <p:nvPr/>
          </p:nvGrpSpPr>
          <p:grpSpPr>
            <a:xfrm>
              <a:off x="2731258" y="1080523"/>
              <a:ext cx="4752019" cy="523513"/>
              <a:chOff x="2500815" y="1080523"/>
              <a:chExt cx="4752019" cy="523513"/>
            </a:xfrm>
          </p:grpSpPr>
          <p:sp>
            <p:nvSpPr>
              <p:cNvPr id="155" name="Google Shape;155;p4"/>
              <p:cNvSpPr/>
              <p:nvPr/>
            </p:nvSpPr>
            <p:spPr>
              <a:xfrm>
                <a:off x="2976034" y="1080536"/>
                <a:ext cx="475200" cy="52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6" name="Google Shape;156;p4"/>
              <p:cNvSpPr/>
              <p:nvPr/>
            </p:nvSpPr>
            <p:spPr>
              <a:xfrm>
                <a:off x="3451234" y="1080536"/>
                <a:ext cx="475200" cy="52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7" name="Google Shape;157;p4"/>
              <p:cNvSpPr/>
              <p:nvPr/>
            </p:nvSpPr>
            <p:spPr>
              <a:xfrm>
                <a:off x="3926434" y="1080536"/>
                <a:ext cx="475200" cy="52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8" name="Google Shape;158;p4"/>
              <p:cNvSpPr/>
              <p:nvPr/>
            </p:nvSpPr>
            <p:spPr>
              <a:xfrm>
                <a:off x="4401634" y="1080536"/>
                <a:ext cx="475200" cy="52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9" name="Google Shape;159;p4"/>
              <p:cNvSpPr/>
              <p:nvPr/>
            </p:nvSpPr>
            <p:spPr>
              <a:xfrm>
                <a:off x="4876834" y="1080536"/>
                <a:ext cx="475200" cy="52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0" name="Google Shape;160;p4"/>
              <p:cNvSpPr/>
              <p:nvPr/>
            </p:nvSpPr>
            <p:spPr>
              <a:xfrm>
                <a:off x="5352034" y="1080536"/>
                <a:ext cx="475200" cy="52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1" name="Google Shape;161;p4"/>
              <p:cNvSpPr/>
              <p:nvPr/>
            </p:nvSpPr>
            <p:spPr>
              <a:xfrm>
                <a:off x="5827234" y="1080536"/>
                <a:ext cx="475200" cy="52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2" name="Google Shape;162;p4"/>
              <p:cNvSpPr/>
              <p:nvPr/>
            </p:nvSpPr>
            <p:spPr>
              <a:xfrm>
                <a:off x="6302434" y="1080536"/>
                <a:ext cx="475200" cy="52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3" name="Google Shape;163;p4"/>
              <p:cNvSpPr/>
              <p:nvPr/>
            </p:nvSpPr>
            <p:spPr>
              <a:xfrm>
                <a:off x="6777634" y="1080523"/>
                <a:ext cx="475200" cy="52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4" name="Google Shape;164;p4"/>
              <p:cNvSpPr/>
              <p:nvPr/>
            </p:nvSpPr>
            <p:spPr>
              <a:xfrm>
                <a:off x="2500815" y="1080536"/>
                <a:ext cx="475200" cy="52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165" name="Google Shape;165;p4"/>
          <p:cNvSpPr/>
          <p:nvPr/>
        </p:nvSpPr>
        <p:spPr>
          <a:xfrm>
            <a:off x="1398033" y="1305223"/>
            <a:ext cx="1050900" cy="1774500"/>
          </a:xfrm>
          <a:prstGeom prst="rect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b="0" i="0" lang="de-DE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UART</a:t>
            </a:r>
            <a:endParaRPr b="0" i="0" sz="2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6" name="Google Shape;166;p4"/>
          <p:cNvSpPr/>
          <p:nvPr/>
        </p:nvSpPr>
        <p:spPr>
          <a:xfrm>
            <a:off x="280072" y="1247900"/>
            <a:ext cx="2176200" cy="2296500"/>
          </a:xfrm>
          <a:prstGeom prst="rect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b="0" i="0" lang="de-DE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Mikrocontroller</a:t>
            </a:r>
            <a:endParaRPr b="0" i="0" sz="2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7" name="Google Shape;167;p4"/>
          <p:cNvSpPr txBox="1"/>
          <p:nvPr/>
        </p:nvSpPr>
        <p:spPr>
          <a:xfrm>
            <a:off x="1453069" y="1437094"/>
            <a:ext cx="10032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b="0" i="0" lang="de-DE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TX</a:t>
            </a:r>
            <a:endParaRPr b="0" i="0" sz="2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8" name="Google Shape;168;p4"/>
          <p:cNvSpPr txBox="1"/>
          <p:nvPr/>
        </p:nvSpPr>
        <p:spPr>
          <a:xfrm>
            <a:off x="1453086" y="2165294"/>
            <a:ext cx="10032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b="0" i="0" lang="de-DE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RX</a:t>
            </a:r>
            <a:endParaRPr b="0" i="0" sz="2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9" name="Google Shape;169;p4"/>
          <p:cNvSpPr txBox="1"/>
          <p:nvPr>
            <p:ph type="ctrTitle"/>
          </p:nvPr>
        </p:nvSpPr>
        <p:spPr>
          <a:xfrm>
            <a:off x="280063" y="183250"/>
            <a:ext cx="8320800" cy="422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lang="de-DE" sz="2400"/>
              <a:t>UART Universal Asynchronous Receiver Transmitter</a:t>
            </a:r>
            <a:endParaRPr/>
          </a:p>
        </p:txBody>
      </p:sp>
      <p:cxnSp>
        <p:nvCxnSpPr>
          <p:cNvPr id="170" name="Google Shape;170;p4"/>
          <p:cNvCxnSpPr>
            <a:stCxn id="167" idx="3"/>
            <a:endCxn id="171" idx="1"/>
          </p:cNvCxnSpPr>
          <p:nvPr/>
        </p:nvCxnSpPr>
        <p:spPr>
          <a:xfrm>
            <a:off x="2456269" y="1667944"/>
            <a:ext cx="5194800" cy="10800"/>
          </a:xfrm>
          <a:prstGeom prst="straightConnector1">
            <a:avLst/>
          </a:prstGeom>
          <a:noFill/>
          <a:ln cap="flat" cmpd="sng" w="44450">
            <a:solidFill>
              <a:srgbClr val="FF0000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172" name="Google Shape;172;p4"/>
          <p:cNvCxnSpPr>
            <a:stCxn id="168" idx="3"/>
            <a:endCxn id="173" idx="1"/>
          </p:cNvCxnSpPr>
          <p:nvPr/>
        </p:nvCxnSpPr>
        <p:spPr>
          <a:xfrm>
            <a:off x="2456286" y="2396144"/>
            <a:ext cx="5181900" cy="0"/>
          </a:xfrm>
          <a:prstGeom prst="straightConnector1">
            <a:avLst/>
          </a:prstGeom>
          <a:noFill/>
          <a:ln cap="flat" cmpd="sng" w="44450">
            <a:solidFill>
              <a:srgbClr val="FF0000"/>
            </a:solidFill>
            <a:prstDash val="solid"/>
            <a:miter lim="800000"/>
            <a:headEnd len="med" w="med" type="triangle"/>
            <a:tailEnd len="sm" w="sm" type="none"/>
          </a:ln>
        </p:spPr>
      </p:cxnSp>
      <p:grpSp>
        <p:nvGrpSpPr>
          <p:cNvPr id="174" name="Google Shape;174;p4"/>
          <p:cNvGrpSpPr/>
          <p:nvPr/>
        </p:nvGrpSpPr>
        <p:grpSpPr>
          <a:xfrm>
            <a:off x="7638131" y="1118925"/>
            <a:ext cx="4241160" cy="4758900"/>
            <a:chOff x="7009600" y="1118925"/>
            <a:chExt cx="4869300" cy="4758900"/>
          </a:xfrm>
        </p:grpSpPr>
        <p:grpSp>
          <p:nvGrpSpPr>
            <p:cNvPr id="175" name="Google Shape;175;p4"/>
            <p:cNvGrpSpPr/>
            <p:nvPr/>
          </p:nvGrpSpPr>
          <p:grpSpPr>
            <a:xfrm>
              <a:off x="7009600" y="1118925"/>
              <a:ext cx="4869300" cy="4758900"/>
              <a:chOff x="7009600" y="1118925"/>
              <a:chExt cx="4869300" cy="4758900"/>
            </a:xfrm>
          </p:grpSpPr>
          <p:sp>
            <p:nvSpPr>
              <p:cNvPr id="176" name="Google Shape;176;p4"/>
              <p:cNvSpPr/>
              <p:nvPr/>
            </p:nvSpPr>
            <p:spPr>
              <a:xfrm>
                <a:off x="7009600" y="1118925"/>
                <a:ext cx="4869300" cy="4758900"/>
              </a:xfrm>
              <a:prstGeom prst="rect">
                <a:avLst/>
              </a:prstGeom>
              <a:noFill/>
              <a:ln cap="flat" cmpd="sng" w="254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b" bIns="45700" lIns="91425" spcFirstLastPara="1" rIns="91425" wrap="square" tIns="45700">
                <a:noAutofit/>
              </a:bodyPr>
              <a:lstStyle/>
              <a:p>
                <a:pPr indent="0" lvl="0" marL="0" marR="0" rtl="0" algn="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2400"/>
                  <a:buFont typeface="Calibri"/>
                  <a:buNone/>
                </a:pPr>
                <a:r>
                  <a:rPr b="0" i="0" lang="de-DE" sz="2400" u="none" cap="none" strike="noStrik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Modul</a:t>
                </a:r>
                <a:endParaRPr b="0" i="0" sz="2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7" name="Google Shape;177;p4"/>
              <p:cNvSpPr/>
              <p:nvPr/>
            </p:nvSpPr>
            <p:spPr>
              <a:xfrm>
                <a:off x="8600875" y="1434225"/>
                <a:ext cx="3157500" cy="1366800"/>
              </a:xfrm>
              <a:prstGeom prst="rect">
                <a:avLst/>
              </a:pr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2400"/>
                  <a:buFont typeface="Arial"/>
                  <a:buNone/>
                </a:pPr>
                <a:r>
                  <a:rPr b="0" i="0" lang="de-DE" sz="2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Schieberegister</a:t>
                </a:r>
                <a:endParaRPr b="0" i="0" sz="2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8" name="Google Shape;178;p4"/>
              <p:cNvSpPr txBox="1"/>
              <p:nvPr/>
            </p:nvSpPr>
            <p:spPr>
              <a:xfrm>
                <a:off x="8600875" y="1392975"/>
                <a:ext cx="953400" cy="571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2400"/>
                  <a:buFont typeface="Arial"/>
                  <a:buNone/>
                </a:pPr>
                <a:r>
                  <a:rPr b="0" i="0" lang="de-DE" sz="24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Din</a:t>
                </a:r>
                <a:endParaRPr b="0" i="0" sz="24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9" name="Google Shape;179;p4"/>
              <p:cNvSpPr txBox="1"/>
              <p:nvPr/>
            </p:nvSpPr>
            <p:spPr>
              <a:xfrm>
                <a:off x="8967562" y="2165300"/>
                <a:ext cx="953400" cy="571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2400"/>
                  <a:buFont typeface="Arial"/>
                  <a:buNone/>
                </a:pPr>
                <a:r>
                  <a:rPr b="0" i="0" lang="de-DE" sz="24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Takt</a:t>
                </a:r>
                <a:endParaRPr b="0" i="0" sz="24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0" name="Google Shape;180;p4"/>
              <p:cNvSpPr/>
              <p:nvPr/>
            </p:nvSpPr>
            <p:spPr>
              <a:xfrm rot="5400000">
                <a:off x="8613023" y="2282975"/>
                <a:ext cx="369000" cy="393300"/>
              </a:xfrm>
              <a:prstGeom prst="triangle">
                <a:avLst>
                  <a:gd fmla="val 50000" name="adj"/>
                </a:avLst>
              </a:pr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181" name="Google Shape;181;p4"/>
              <p:cNvCxnSpPr>
                <a:stCxn id="180" idx="3"/>
                <a:endCxn id="182" idx="3"/>
              </p:cNvCxnSpPr>
              <p:nvPr/>
            </p:nvCxnSpPr>
            <p:spPr>
              <a:xfrm>
                <a:off x="8600873" y="2479625"/>
                <a:ext cx="2860200" cy="2142300"/>
              </a:xfrm>
              <a:prstGeom prst="bentConnector5">
                <a:avLst>
                  <a:gd fmla="val -9558" name="adj1"/>
                  <a:gd fmla="val 38356" name="adj2"/>
                  <a:gd fmla="val 109552" name="adj3"/>
                </a:avLst>
              </a:pr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83" name="Google Shape;183;p4"/>
              <p:cNvCxnSpPr>
                <a:stCxn id="171" idx="3"/>
                <a:endCxn id="178" idx="1"/>
              </p:cNvCxnSpPr>
              <p:nvPr/>
            </p:nvCxnSpPr>
            <p:spPr>
              <a:xfrm>
                <a:off x="7621325" y="1678725"/>
                <a:ext cx="979500" cy="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184" name="Google Shape;184;p4"/>
              <p:cNvCxnSpPr>
                <a:stCxn id="171" idx="3"/>
                <a:endCxn id="185" idx="1"/>
              </p:cNvCxnSpPr>
              <p:nvPr/>
            </p:nvCxnSpPr>
            <p:spPr>
              <a:xfrm>
                <a:off x="7621325" y="1678725"/>
                <a:ext cx="979800" cy="2657400"/>
              </a:xfrm>
              <a:prstGeom prst="bentConnector3">
                <a:avLst>
                  <a:gd fmla="val 50011" name="adj1"/>
                </a:avLst>
              </a:pr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grpSp>
            <p:nvGrpSpPr>
              <p:cNvPr id="186" name="Google Shape;186;p4"/>
              <p:cNvGrpSpPr/>
              <p:nvPr/>
            </p:nvGrpSpPr>
            <p:grpSpPr>
              <a:xfrm>
                <a:off x="8601316" y="3938525"/>
                <a:ext cx="2859889" cy="1366800"/>
                <a:chOff x="9095139" y="3938517"/>
                <a:chExt cx="2365500" cy="1366800"/>
              </a:xfrm>
            </p:grpSpPr>
            <p:sp>
              <p:nvSpPr>
                <p:cNvPr id="182" name="Google Shape;182;p4"/>
                <p:cNvSpPr/>
                <p:nvPr/>
              </p:nvSpPr>
              <p:spPr>
                <a:xfrm>
                  <a:off x="9095139" y="3938517"/>
                  <a:ext cx="2365500" cy="1366800"/>
                </a:xfrm>
                <a:prstGeom prst="rect">
                  <a:avLst/>
                </a:prstGeom>
                <a:noFill/>
                <a:ln cap="flat" cmpd="sng" w="38100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b" bIns="91425" lIns="91425" spcFirstLastPara="1" rIns="91425" wrap="square" tIns="91425">
                  <a:noAutofit/>
                </a:bodyPr>
                <a:lstStyle/>
                <a:p>
                  <a:pPr indent="0" lvl="0" marL="0" marR="0" rtl="0" algn="ct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b="0" i="0" lang="de-DE" sz="2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Taktgenerator</a:t>
                  </a:r>
                  <a:endParaRPr b="0" i="0" sz="2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85" name="Google Shape;185;p4"/>
                <p:cNvSpPr txBox="1"/>
                <p:nvPr/>
              </p:nvSpPr>
              <p:spPr>
                <a:xfrm>
                  <a:off x="9095162" y="4050425"/>
                  <a:ext cx="953400" cy="5715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b="0" i="0" lang="de-DE" sz="2400" u="none" cap="none" strike="noStrike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rPr>
                    <a:t>Start</a:t>
                  </a:r>
                  <a:endParaRPr b="0" i="0" sz="24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grpSp>
              <p:nvGrpSpPr>
                <p:cNvPr id="187" name="Google Shape;187;p4"/>
                <p:cNvGrpSpPr/>
                <p:nvPr/>
              </p:nvGrpSpPr>
              <p:grpSpPr>
                <a:xfrm>
                  <a:off x="9775721" y="3938537"/>
                  <a:ext cx="1579356" cy="1036546"/>
                  <a:chOff x="9517417" y="3885375"/>
                  <a:chExt cx="1344705" cy="845401"/>
                </a:xfrm>
              </p:grpSpPr>
              <p:sp>
                <p:nvSpPr>
                  <p:cNvPr id="188" name="Google Shape;188;p4"/>
                  <p:cNvSpPr/>
                  <p:nvPr/>
                </p:nvSpPr>
                <p:spPr>
                  <a:xfrm>
                    <a:off x="9517417" y="4308076"/>
                    <a:ext cx="436500" cy="4227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b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89" name="Google Shape;189;p4"/>
                  <p:cNvSpPr/>
                  <p:nvPr/>
                </p:nvSpPr>
                <p:spPr>
                  <a:xfrm>
                    <a:off x="9953925" y="3885375"/>
                    <a:ext cx="436500" cy="4227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b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190" name="Google Shape;190;p4"/>
                  <p:cNvSpPr/>
                  <p:nvPr/>
                </p:nvSpPr>
                <p:spPr>
                  <a:xfrm>
                    <a:off x="10390522" y="4308075"/>
                    <a:ext cx="471600" cy="4227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b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191" name="Google Shape;191;p4"/>
                  <p:cNvCxnSpPr>
                    <a:stCxn id="189" idx="1"/>
                    <a:endCxn id="189" idx="3"/>
                  </p:cNvCxnSpPr>
                  <p:nvPr/>
                </p:nvCxnSpPr>
                <p:spPr>
                  <a:xfrm>
                    <a:off x="9953925" y="4096725"/>
                    <a:ext cx="436500" cy="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192" name="Google Shape;192;p4"/>
                  <p:cNvCxnSpPr>
                    <a:stCxn id="189" idx="3"/>
                    <a:endCxn id="190" idx="1"/>
                  </p:cNvCxnSpPr>
                  <p:nvPr/>
                </p:nvCxnSpPr>
                <p:spPr>
                  <a:xfrm>
                    <a:off x="10390425" y="4096725"/>
                    <a:ext cx="0" cy="4227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193" name="Google Shape;193;p4"/>
                  <p:cNvCxnSpPr>
                    <a:endCxn id="190" idx="3"/>
                  </p:cNvCxnSpPr>
                  <p:nvPr/>
                </p:nvCxnSpPr>
                <p:spPr>
                  <a:xfrm>
                    <a:off x="10390522" y="4519425"/>
                    <a:ext cx="471600" cy="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194" name="Google Shape;194;p4"/>
                  <p:cNvCxnSpPr>
                    <a:stCxn id="188" idx="1"/>
                    <a:endCxn id="188" idx="3"/>
                  </p:cNvCxnSpPr>
                  <p:nvPr/>
                </p:nvCxnSpPr>
                <p:spPr>
                  <a:xfrm>
                    <a:off x="9517417" y="4519426"/>
                    <a:ext cx="436500" cy="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195" name="Google Shape;195;p4"/>
                  <p:cNvCxnSpPr>
                    <a:stCxn id="189" idx="1"/>
                    <a:endCxn id="188" idx="3"/>
                  </p:cNvCxnSpPr>
                  <p:nvPr/>
                </p:nvCxnSpPr>
                <p:spPr>
                  <a:xfrm>
                    <a:off x="9953925" y="4096725"/>
                    <a:ext cx="0" cy="4227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</p:grpSp>
          </p:grpSp>
        </p:grpSp>
        <p:sp>
          <p:nvSpPr>
            <p:cNvPr id="171" name="Google Shape;171;p4"/>
            <p:cNvSpPr txBox="1"/>
            <p:nvPr/>
          </p:nvSpPr>
          <p:spPr>
            <a:xfrm>
              <a:off x="7024625" y="1447875"/>
              <a:ext cx="596700" cy="461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Calibri"/>
                <a:buNone/>
              </a:pPr>
              <a:r>
                <a:rPr b="0" i="0" lang="de-DE" sz="2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RX</a:t>
              </a:r>
              <a:endPara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3" name="Google Shape;173;p4"/>
            <p:cNvSpPr txBox="1"/>
            <p:nvPr/>
          </p:nvSpPr>
          <p:spPr>
            <a:xfrm>
              <a:off x="7009827" y="2165292"/>
              <a:ext cx="1050900" cy="461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Calibri"/>
                <a:buNone/>
              </a:pPr>
              <a:r>
                <a:rPr b="0" i="0" lang="de-DE" sz="2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TX</a:t>
              </a:r>
              <a:endPara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96" name="Google Shape;196;p4"/>
          <p:cNvSpPr/>
          <p:nvPr/>
        </p:nvSpPr>
        <p:spPr>
          <a:xfrm>
            <a:off x="2738425" y="2740750"/>
            <a:ext cx="3645000" cy="1031100"/>
          </a:xfrm>
          <a:prstGeom prst="wedgeRoundRectCallout">
            <a:avLst>
              <a:gd fmla="val -42302" name="adj1"/>
              <a:gd fmla="val -192501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2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Der</a:t>
            </a:r>
            <a:r>
              <a:rPr b="0" i="0" lang="de-DE" sz="2400" u="none" cap="none" strike="noStrike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 Ruhepegel ist “1”</a:t>
            </a:r>
            <a:endParaRPr b="0" i="0" sz="2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7" name="Google Shape;197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25231" y="454969"/>
            <a:ext cx="1258875" cy="177460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98" name="Google Shape;198;p4"/>
          <p:cNvCxnSpPr>
            <a:stCxn id="153" idx="0"/>
            <a:endCxn id="164" idx="0"/>
          </p:cNvCxnSpPr>
          <p:nvPr/>
        </p:nvCxnSpPr>
        <p:spPr>
          <a:xfrm>
            <a:off x="2738415" y="1080536"/>
            <a:ext cx="230400" cy="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3" name="Google Shape;203;p5"/>
          <p:cNvGrpSpPr/>
          <p:nvPr/>
        </p:nvGrpSpPr>
        <p:grpSpPr>
          <a:xfrm>
            <a:off x="2500884" y="1080552"/>
            <a:ext cx="4511620" cy="523513"/>
            <a:chOff x="2500815" y="1080523"/>
            <a:chExt cx="4982462" cy="523513"/>
          </a:xfrm>
        </p:grpSpPr>
        <p:grpSp>
          <p:nvGrpSpPr>
            <p:cNvPr id="204" name="Google Shape;204;p5"/>
            <p:cNvGrpSpPr/>
            <p:nvPr/>
          </p:nvGrpSpPr>
          <p:grpSpPr>
            <a:xfrm>
              <a:off x="2500815" y="1080523"/>
              <a:ext cx="4752019" cy="523513"/>
              <a:chOff x="2500815" y="1080523"/>
              <a:chExt cx="4752019" cy="523513"/>
            </a:xfrm>
          </p:grpSpPr>
          <p:sp>
            <p:nvSpPr>
              <p:cNvPr id="205" name="Google Shape;205;p5"/>
              <p:cNvSpPr/>
              <p:nvPr/>
            </p:nvSpPr>
            <p:spPr>
              <a:xfrm>
                <a:off x="2976034" y="1080536"/>
                <a:ext cx="475200" cy="52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6" name="Google Shape;206;p5"/>
              <p:cNvSpPr/>
              <p:nvPr/>
            </p:nvSpPr>
            <p:spPr>
              <a:xfrm>
                <a:off x="3451234" y="1080536"/>
                <a:ext cx="475200" cy="52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7" name="Google Shape;207;p5"/>
              <p:cNvSpPr/>
              <p:nvPr/>
            </p:nvSpPr>
            <p:spPr>
              <a:xfrm>
                <a:off x="3926434" y="1080536"/>
                <a:ext cx="475200" cy="52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8" name="Google Shape;208;p5"/>
              <p:cNvSpPr/>
              <p:nvPr/>
            </p:nvSpPr>
            <p:spPr>
              <a:xfrm>
                <a:off x="4401634" y="1080536"/>
                <a:ext cx="475200" cy="52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9" name="Google Shape;209;p5"/>
              <p:cNvSpPr/>
              <p:nvPr/>
            </p:nvSpPr>
            <p:spPr>
              <a:xfrm>
                <a:off x="4876834" y="1080536"/>
                <a:ext cx="475200" cy="52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0" name="Google Shape;210;p5"/>
              <p:cNvSpPr/>
              <p:nvPr/>
            </p:nvSpPr>
            <p:spPr>
              <a:xfrm>
                <a:off x="5352034" y="1080536"/>
                <a:ext cx="475200" cy="52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1" name="Google Shape;211;p5"/>
              <p:cNvSpPr/>
              <p:nvPr/>
            </p:nvSpPr>
            <p:spPr>
              <a:xfrm>
                <a:off x="5827234" y="1080536"/>
                <a:ext cx="475200" cy="52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2" name="Google Shape;212;p5"/>
              <p:cNvSpPr/>
              <p:nvPr/>
            </p:nvSpPr>
            <p:spPr>
              <a:xfrm>
                <a:off x="6302434" y="1080536"/>
                <a:ext cx="475200" cy="52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3" name="Google Shape;213;p5"/>
              <p:cNvSpPr/>
              <p:nvPr/>
            </p:nvSpPr>
            <p:spPr>
              <a:xfrm>
                <a:off x="6777634" y="1080523"/>
                <a:ext cx="475200" cy="52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4" name="Google Shape;214;p5"/>
              <p:cNvSpPr/>
              <p:nvPr/>
            </p:nvSpPr>
            <p:spPr>
              <a:xfrm>
                <a:off x="2500815" y="1080536"/>
                <a:ext cx="475200" cy="52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15" name="Google Shape;215;p5"/>
            <p:cNvGrpSpPr/>
            <p:nvPr/>
          </p:nvGrpSpPr>
          <p:grpSpPr>
            <a:xfrm>
              <a:off x="2731258" y="1080523"/>
              <a:ext cx="4752019" cy="523513"/>
              <a:chOff x="2500815" y="1080523"/>
              <a:chExt cx="4752019" cy="523513"/>
            </a:xfrm>
          </p:grpSpPr>
          <p:sp>
            <p:nvSpPr>
              <p:cNvPr id="216" name="Google Shape;216;p5"/>
              <p:cNvSpPr/>
              <p:nvPr/>
            </p:nvSpPr>
            <p:spPr>
              <a:xfrm>
                <a:off x="2976034" y="1080536"/>
                <a:ext cx="475200" cy="52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7" name="Google Shape;217;p5"/>
              <p:cNvSpPr/>
              <p:nvPr/>
            </p:nvSpPr>
            <p:spPr>
              <a:xfrm>
                <a:off x="3451234" y="1080536"/>
                <a:ext cx="475200" cy="52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8" name="Google Shape;218;p5"/>
              <p:cNvSpPr/>
              <p:nvPr/>
            </p:nvSpPr>
            <p:spPr>
              <a:xfrm>
                <a:off x="3926434" y="1080536"/>
                <a:ext cx="475200" cy="52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9" name="Google Shape;219;p5"/>
              <p:cNvSpPr/>
              <p:nvPr/>
            </p:nvSpPr>
            <p:spPr>
              <a:xfrm>
                <a:off x="4401634" y="1080536"/>
                <a:ext cx="475200" cy="52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0" name="Google Shape;220;p5"/>
              <p:cNvSpPr/>
              <p:nvPr/>
            </p:nvSpPr>
            <p:spPr>
              <a:xfrm>
                <a:off x="4876834" y="1080536"/>
                <a:ext cx="475200" cy="52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1" name="Google Shape;221;p5"/>
              <p:cNvSpPr/>
              <p:nvPr/>
            </p:nvSpPr>
            <p:spPr>
              <a:xfrm>
                <a:off x="5352034" y="1080536"/>
                <a:ext cx="475200" cy="52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2" name="Google Shape;222;p5"/>
              <p:cNvSpPr/>
              <p:nvPr/>
            </p:nvSpPr>
            <p:spPr>
              <a:xfrm>
                <a:off x="5827234" y="1080536"/>
                <a:ext cx="475200" cy="52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3" name="Google Shape;223;p5"/>
              <p:cNvSpPr/>
              <p:nvPr/>
            </p:nvSpPr>
            <p:spPr>
              <a:xfrm>
                <a:off x="6302434" y="1080536"/>
                <a:ext cx="475200" cy="52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4" name="Google Shape;224;p5"/>
              <p:cNvSpPr/>
              <p:nvPr/>
            </p:nvSpPr>
            <p:spPr>
              <a:xfrm>
                <a:off x="6777634" y="1080523"/>
                <a:ext cx="475200" cy="52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5" name="Google Shape;225;p5"/>
              <p:cNvSpPr/>
              <p:nvPr/>
            </p:nvSpPr>
            <p:spPr>
              <a:xfrm>
                <a:off x="2500815" y="1080536"/>
                <a:ext cx="475200" cy="52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226" name="Google Shape;226;p5"/>
          <p:cNvSpPr/>
          <p:nvPr/>
        </p:nvSpPr>
        <p:spPr>
          <a:xfrm>
            <a:off x="1398033" y="1305223"/>
            <a:ext cx="1050900" cy="1774500"/>
          </a:xfrm>
          <a:prstGeom prst="rect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b="0" i="0" lang="de-DE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UART</a:t>
            </a:r>
            <a:endParaRPr b="0" i="0" sz="2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7" name="Google Shape;227;p5"/>
          <p:cNvSpPr/>
          <p:nvPr/>
        </p:nvSpPr>
        <p:spPr>
          <a:xfrm>
            <a:off x="280072" y="1247900"/>
            <a:ext cx="2176200" cy="2296500"/>
          </a:xfrm>
          <a:prstGeom prst="rect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b="0" i="0" lang="de-DE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Mikrocontroller</a:t>
            </a:r>
            <a:endParaRPr b="0" i="0" sz="2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8" name="Google Shape;228;p5"/>
          <p:cNvSpPr txBox="1"/>
          <p:nvPr/>
        </p:nvSpPr>
        <p:spPr>
          <a:xfrm>
            <a:off x="1453069" y="1437094"/>
            <a:ext cx="10032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b="0" i="0" lang="de-DE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TX</a:t>
            </a:r>
            <a:endParaRPr b="0" i="0" sz="2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9" name="Google Shape;229;p5"/>
          <p:cNvSpPr txBox="1"/>
          <p:nvPr/>
        </p:nvSpPr>
        <p:spPr>
          <a:xfrm>
            <a:off x="1453086" y="2165294"/>
            <a:ext cx="10032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b="0" i="0" lang="de-DE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RX</a:t>
            </a:r>
            <a:endParaRPr b="0" i="0" sz="2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0" name="Google Shape;230;p5"/>
          <p:cNvSpPr txBox="1"/>
          <p:nvPr>
            <p:ph type="ctrTitle"/>
          </p:nvPr>
        </p:nvSpPr>
        <p:spPr>
          <a:xfrm>
            <a:off x="280063" y="183250"/>
            <a:ext cx="8320800" cy="422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lang="de-DE" sz="2400"/>
              <a:t>UART Universal Asynchronous Receiver Transmitter</a:t>
            </a:r>
            <a:endParaRPr/>
          </a:p>
        </p:txBody>
      </p:sp>
      <p:cxnSp>
        <p:nvCxnSpPr>
          <p:cNvPr id="231" name="Google Shape;231;p5"/>
          <p:cNvCxnSpPr>
            <a:stCxn id="228" idx="3"/>
            <a:endCxn id="232" idx="1"/>
          </p:cNvCxnSpPr>
          <p:nvPr/>
        </p:nvCxnSpPr>
        <p:spPr>
          <a:xfrm>
            <a:off x="2456269" y="1667944"/>
            <a:ext cx="5194800" cy="10800"/>
          </a:xfrm>
          <a:prstGeom prst="straightConnector1">
            <a:avLst/>
          </a:prstGeom>
          <a:noFill/>
          <a:ln cap="flat" cmpd="sng" w="44450">
            <a:solidFill>
              <a:srgbClr val="FF0000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233" name="Google Shape;233;p5"/>
          <p:cNvCxnSpPr>
            <a:stCxn id="229" idx="3"/>
            <a:endCxn id="234" idx="1"/>
          </p:cNvCxnSpPr>
          <p:nvPr/>
        </p:nvCxnSpPr>
        <p:spPr>
          <a:xfrm>
            <a:off x="2456286" y="2396144"/>
            <a:ext cx="5181900" cy="0"/>
          </a:xfrm>
          <a:prstGeom prst="straightConnector1">
            <a:avLst/>
          </a:prstGeom>
          <a:noFill/>
          <a:ln cap="flat" cmpd="sng" w="44450">
            <a:solidFill>
              <a:srgbClr val="FF0000"/>
            </a:solidFill>
            <a:prstDash val="solid"/>
            <a:miter lim="800000"/>
            <a:headEnd len="med" w="med" type="triangle"/>
            <a:tailEnd len="sm" w="sm" type="none"/>
          </a:ln>
        </p:spPr>
      </p:cxnSp>
      <p:grpSp>
        <p:nvGrpSpPr>
          <p:cNvPr id="235" name="Google Shape;235;p5"/>
          <p:cNvGrpSpPr/>
          <p:nvPr/>
        </p:nvGrpSpPr>
        <p:grpSpPr>
          <a:xfrm>
            <a:off x="7638131" y="1118925"/>
            <a:ext cx="4241160" cy="4758900"/>
            <a:chOff x="7009600" y="1118925"/>
            <a:chExt cx="4869300" cy="4758900"/>
          </a:xfrm>
        </p:grpSpPr>
        <p:grpSp>
          <p:nvGrpSpPr>
            <p:cNvPr id="236" name="Google Shape;236;p5"/>
            <p:cNvGrpSpPr/>
            <p:nvPr/>
          </p:nvGrpSpPr>
          <p:grpSpPr>
            <a:xfrm>
              <a:off x="7009600" y="1118925"/>
              <a:ext cx="4869300" cy="4758900"/>
              <a:chOff x="7009600" y="1118925"/>
              <a:chExt cx="4869300" cy="4758900"/>
            </a:xfrm>
          </p:grpSpPr>
          <p:sp>
            <p:nvSpPr>
              <p:cNvPr id="237" name="Google Shape;237;p5"/>
              <p:cNvSpPr/>
              <p:nvPr/>
            </p:nvSpPr>
            <p:spPr>
              <a:xfrm>
                <a:off x="7009600" y="1118925"/>
                <a:ext cx="4869300" cy="4758900"/>
              </a:xfrm>
              <a:prstGeom prst="rect">
                <a:avLst/>
              </a:prstGeom>
              <a:noFill/>
              <a:ln cap="flat" cmpd="sng" w="25400">
                <a:solidFill>
                  <a:schemeClr val="dk1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b" bIns="45700" lIns="91425" spcFirstLastPara="1" rIns="91425" wrap="square" tIns="45700">
                <a:noAutofit/>
              </a:bodyPr>
              <a:lstStyle/>
              <a:p>
                <a:pPr indent="0" lvl="0" marL="0" marR="0" rtl="0" algn="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2400"/>
                  <a:buFont typeface="Calibri"/>
                  <a:buNone/>
                </a:pPr>
                <a:r>
                  <a:rPr b="0" i="0" lang="de-DE" sz="2400" u="none" cap="none" strike="noStrik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Modul</a:t>
                </a:r>
                <a:endParaRPr b="0" i="0" sz="2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38" name="Google Shape;238;p5"/>
              <p:cNvSpPr/>
              <p:nvPr/>
            </p:nvSpPr>
            <p:spPr>
              <a:xfrm>
                <a:off x="8600875" y="1434225"/>
                <a:ext cx="3157500" cy="1366800"/>
              </a:xfrm>
              <a:prstGeom prst="rect">
                <a:avLst/>
              </a:pr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2400"/>
                  <a:buFont typeface="Arial"/>
                  <a:buNone/>
                </a:pPr>
                <a:r>
                  <a:rPr b="0" i="0" lang="de-DE" sz="2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Schieberegister</a:t>
                </a:r>
                <a:endParaRPr b="0" i="0" sz="2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9" name="Google Shape;239;p5"/>
              <p:cNvSpPr txBox="1"/>
              <p:nvPr/>
            </p:nvSpPr>
            <p:spPr>
              <a:xfrm>
                <a:off x="8600875" y="1392975"/>
                <a:ext cx="953400" cy="571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2400"/>
                  <a:buFont typeface="Arial"/>
                  <a:buNone/>
                </a:pPr>
                <a:r>
                  <a:rPr b="0" i="0" lang="de-DE" sz="24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Din</a:t>
                </a:r>
                <a:endParaRPr b="0" i="0" sz="24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40" name="Google Shape;240;p5"/>
              <p:cNvSpPr txBox="1"/>
              <p:nvPr/>
            </p:nvSpPr>
            <p:spPr>
              <a:xfrm>
                <a:off x="8967562" y="2165300"/>
                <a:ext cx="953400" cy="571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2400"/>
                  <a:buFont typeface="Arial"/>
                  <a:buNone/>
                </a:pPr>
                <a:r>
                  <a:rPr b="0" i="0" lang="de-DE" sz="24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Takt</a:t>
                </a:r>
                <a:endParaRPr b="0" i="0" sz="24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41" name="Google Shape;241;p5"/>
              <p:cNvSpPr/>
              <p:nvPr/>
            </p:nvSpPr>
            <p:spPr>
              <a:xfrm rot="5400000">
                <a:off x="8613023" y="2282975"/>
                <a:ext cx="369000" cy="393300"/>
              </a:xfrm>
              <a:prstGeom prst="triangle">
                <a:avLst>
                  <a:gd fmla="val 50000" name="adj"/>
                </a:avLst>
              </a:pr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242" name="Google Shape;242;p5"/>
              <p:cNvCxnSpPr>
                <a:stCxn id="241" idx="3"/>
                <a:endCxn id="243" idx="3"/>
              </p:cNvCxnSpPr>
              <p:nvPr/>
            </p:nvCxnSpPr>
            <p:spPr>
              <a:xfrm>
                <a:off x="8600873" y="2479625"/>
                <a:ext cx="2860200" cy="2142300"/>
              </a:xfrm>
              <a:prstGeom prst="bentConnector5">
                <a:avLst>
                  <a:gd fmla="val -9558" name="adj1"/>
                  <a:gd fmla="val 38356" name="adj2"/>
                  <a:gd fmla="val 109552" name="adj3"/>
                </a:avLst>
              </a:pr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244" name="Google Shape;244;p5"/>
              <p:cNvCxnSpPr>
                <a:stCxn id="232" idx="3"/>
                <a:endCxn id="239" idx="1"/>
              </p:cNvCxnSpPr>
              <p:nvPr/>
            </p:nvCxnSpPr>
            <p:spPr>
              <a:xfrm>
                <a:off x="7621325" y="1678725"/>
                <a:ext cx="979500" cy="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245" name="Google Shape;245;p5"/>
              <p:cNvCxnSpPr>
                <a:stCxn id="232" idx="3"/>
                <a:endCxn id="246" idx="1"/>
              </p:cNvCxnSpPr>
              <p:nvPr/>
            </p:nvCxnSpPr>
            <p:spPr>
              <a:xfrm>
                <a:off x="7621325" y="1678725"/>
                <a:ext cx="979800" cy="2657400"/>
              </a:xfrm>
              <a:prstGeom prst="bentConnector3">
                <a:avLst>
                  <a:gd fmla="val 50011" name="adj1"/>
                </a:avLst>
              </a:pr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grpSp>
            <p:nvGrpSpPr>
              <p:cNvPr id="247" name="Google Shape;247;p5"/>
              <p:cNvGrpSpPr/>
              <p:nvPr/>
            </p:nvGrpSpPr>
            <p:grpSpPr>
              <a:xfrm>
                <a:off x="8601316" y="3938525"/>
                <a:ext cx="2859889" cy="1366800"/>
                <a:chOff x="9095139" y="3938517"/>
                <a:chExt cx="2365500" cy="1366800"/>
              </a:xfrm>
            </p:grpSpPr>
            <p:sp>
              <p:nvSpPr>
                <p:cNvPr id="243" name="Google Shape;243;p5"/>
                <p:cNvSpPr/>
                <p:nvPr/>
              </p:nvSpPr>
              <p:spPr>
                <a:xfrm>
                  <a:off x="9095139" y="3938517"/>
                  <a:ext cx="2365500" cy="1366800"/>
                </a:xfrm>
                <a:prstGeom prst="rect">
                  <a:avLst/>
                </a:prstGeom>
                <a:noFill/>
                <a:ln cap="flat" cmpd="sng" w="38100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b" bIns="91425" lIns="91425" spcFirstLastPara="1" rIns="91425" wrap="square" tIns="91425">
                  <a:noAutofit/>
                </a:bodyPr>
                <a:lstStyle/>
                <a:p>
                  <a:pPr indent="0" lvl="0" marL="0" marR="0" rtl="0" algn="ct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b="0" i="0" lang="de-DE" sz="2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Taktgenerator</a:t>
                  </a:r>
                  <a:endParaRPr b="0" i="0" sz="2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46" name="Google Shape;246;p5"/>
                <p:cNvSpPr txBox="1"/>
                <p:nvPr/>
              </p:nvSpPr>
              <p:spPr>
                <a:xfrm>
                  <a:off x="9095162" y="4050425"/>
                  <a:ext cx="953400" cy="5715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b="0" i="0" lang="de-DE" sz="2400" u="none" cap="none" strike="noStrike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rPr>
                    <a:t>Start</a:t>
                  </a:r>
                  <a:endParaRPr b="0" i="0" sz="2400" u="none" cap="none" strike="noStrik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grpSp>
              <p:nvGrpSpPr>
                <p:cNvPr id="248" name="Google Shape;248;p5"/>
                <p:cNvGrpSpPr/>
                <p:nvPr/>
              </p:nvGrpSpPr>
              <p:grpSpPr>
                <a:xfrm>
                  <a:off x="9775721" y="3938537"/>
                  <a:ext cx="1579356" cy="1036546"/>
                  <a:chOff x="9517417" y="3885375"/>
                  <a:chExt cx="1344705" cy="845401"/>
                </a:xfrm>
              </p:grpSpPr>
              <p:sp>
                <p:nvSpPr>
                  <p:cNvPr id="249" name="Google Shape;249;p5"/>
                  <p:cNvSpPr/>
                  <p:nvPr/>
                </p:nvSpPr>
                <p:spPr>
                  <a:xfrm>
                    <a:off x="9517417" y="4308076"/>
                    <a:ext cx="436500" cy="4227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b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50" name="Google Shape;250;p5"/>
                  <p:cNvSpPr/>
                  <p:nvPr/>
                </p:nvSpPr>
                <p:spPr>
                  <a:xfrm>
                    <a:off x="9953925" y="3885375"/>
                    <a:ext cx="436500" cy="4227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b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51" name="Google Shape;251;p5"/>
                  <p:cNvSpPr/>
                  <p:nvPr/>
                </p:nvSpPr>
                <p:spPr>
                  <a:xfrm>
                    <a:off x="10390522" y="4308075"/>
                    <a:ext cx="471600" cy="4227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b" bIns="91425" lIns="91425" spcFirstLastPara="1" rIns="91425" wrap="square" tIns="91425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Arial"/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252" name="Google Shape;252;p5"/>
                  <p:cNvCxnSpPr>
                    <a:stCxn id="250" idx="1"/>
                    <a:endCxn id="250" idx="3"/>
                  </p:cNvCxnSpPr>
                  <p:nvPr/>
                </p:nvCxnSpPr>
                <p:spPr>
                  <a:xfrm>
                    <a:off x="9953925" y="4096725"/>
                    <a:ext cx="436500" cy="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253" name="Google Shape;253;p5"/>
                  <p:cNvCxnSpPr>
                    <a:stCxn id="250" idx="3"/>
                    <a:endCxn id="251" idx="1"/>
                  </p:cNvCxnSpPr>
                  <p:nvPr/>
                </p:nvCxnSpPr>
                <p:spPr>
                  <a:xfrm>
                    <a:off x="10390425" y="4096725"/>
                    <a:ext cx="0" cy="4227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254" name="Google Shape;254;p5"/>
                  <p:cNvCxnSpPr>
                    <a:endCxn id="251" idx="3"/>
                  </p:cNvCxnSpPr>
                  <p:nvPr/>
                </p:nvCxnSpPr>
                <p:spPr>
                  <a:xfrm>
                    <a:off x="10390522" y="4519425"/>
                    <a:ext cx="471600" cy="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255" name="Google Shape;255;p5"/>
                  <p:cNvCxnSpPr>
                    <a:stCxn id="249" idx="1"/>
                    <a:endCxn id="249" idx="3"/>
                  </p:cNvCxnSpPr>
                  <p:nvPr/>
                </p:nvCxnSpPr>
                <p:spPr>
                  <a:xfrm>
                    <a:off x="9517417" y="4519426"/>
                    <a:ext cx="436500" cy="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  <p:cxnSp>
                <p:nvCxnSpPr>
                  <p:cNvPr id="256" name="Google Shape;256;p5"/>
                  <p:cNvCxnSpPr>
                    <a:stCxn id="250" idx="1"/>
                    <a:endCxn id="249" idx="3"/>
                  </p:cNvCxnSpPr>
                  <p:nvPr/>
                </p:nvCxnSpPr>
                <p:spPr>
                  <a:xfrm>
                    <a:off x="9953925" y="4096725"/>
                    <a:ext cx="0" cy="422700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chemeClr val="dk2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</p:cxnSp>
            </p:grpSp>
          </p:grpSp>
        </p:grpSp>
        <p:sp>
          <p:nvSpPr>
            <p:cNvPr id="232" name="Google Shape;232;p5"/>
            <p:cNvSpPr txBox="1"/>
            <p:nvPr/>
          </p:nvSpPr>
          <p:spPr>
            <a:xfrm>
              <a:off x="7024625" y="1447875"/>
              <a:ext cx="596700" cy="461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Calibri"/>
                <a:buNone/>
              </a:pPr>
              <a:r>
                <a:rPr b="0" i="0" lang="de-DE" sz="2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RX</a:t>
              </a:r>
              <a:endPara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4" name="Google Shape;234;p5"/>
            <p:cNvSpPr txBox="1"/>
            <p:nvPr/>
          </p:nvSpPr>
          <p:spPr>
            <a:xfrm>
              <a:off x="7009827" y="2165292"/>
              <a:ext cx="1050900" cy="461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Calibri"/>
                <a:buNone/>
              </a:pPr>
              <a:r>
                <a:rPr b="0" i="0" lang="de-DE" sz="24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TX</a:t>
              </a:r>
              <a:endPara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57" name="Google Shape;257;p5"/>
          <p:cNvSpPr/>
          <p:nvPr/>
        </p:nvSpPr>
        <p:spPr>
          <a:xfrm>
            <a:off x="2026835" y="4334669"/>
            <a:ext cx="3645000" cy="1774500"/>
          </a:xfrm>
          <a:prstGeom prst="wedgeRoundRectCallout">
            <a:avLst>
              <a:gd fmla="val -17822" name="adj1"/>
              <a:gd fmla="val -183816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2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Die Datenübertragung beginnt mit einem Startbit “0” </a:t>
            </a:r>
            <a:endParaRPr b="0" i="0" sz="2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58" name="Google Shape;258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453069" y="1080519"/>
            <a:ext cx="1258875" cy="177460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59" name="Google Shape;259;p5"/>
          <p:cNvGrpSpPr/>
          <p:nvPr/>
        </p:nvGrpSpPr>
        <p:grpSpPr>
          <a:xfrm>
            <a:off x="2716031" y="1080565"/>
            <a:ext cx="638977" cy="523500"/>
            <a:chOff x="2716031" y="1080565"/>
            <a:chExt cx="638977" cy="523500"/>
          </a:xfrm>
        </p:grpSpPr>
        <p:cxnSp>
          <p:nvCxnSpPr>
            <p:cNvPr id="260" name="Google Shape;260;p5"/>
            <p:cNvCxnSpPr>
              <a:stCxn id="214" idx="0"/>
              <a:endCxn id="225" idx="0"/>
            </p:cNvCxnSpPr>
            <p:nvPr/>
          </p:nvCxnSpPr>
          <p:spPr>
            <a:xfrm>
              <a:off x="2716031" y="1080565"/>
              <a:ext cx="208800" cy="0"/>
            </a:xfrm>
            <a:prstGeom prst="straightConnector1">
              <a:avLst/>
            </a:prstGeom>
            <a:noFill/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61" name="Google Shape;261;p5"/>
            <p:cNvCxnSpPr>
              <a:stCxn id="225" idx="0"/>
              <a:endCxn id="225" idx="2"/>
            </p:cNvCxnSpPr>
            <p:nvPr/>
          </p:nvCxnSpPr>
          <p:spPr>
            <a:xfrm>
              <a:off x="2924697" y="1080565"/>
              <a:ext cx="0" cy="523500"/>
            </a:xfrm>
            <a:prstGeom prst="straightConnector1">
              <a:avLst/>
            </a:prstGeom>
            <a:noFill/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62" name="Google Shape;262;p5"/>
            <p:cNvCxnSpPr>
              <a:stCxn id="216" idx="2"/>
              <a:endCxn id="225" idx="2"/>
            </p:cNvCxnSpPr>
            <p:nvPr/>
          </p:nvCxnSpPr>
          <p:spPr>
            <a:xfrm rot="10800000">
              <a:off x="2924808" y="1604065"/>
              <a:ext cx="430200" cy="0"/>
            </a:xfrm>
            <a:prstGeom prst="straightConnector1">
              <a:avLst/>
            </a:prstGeom>
            <a:noFill/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2" name="Shape 4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" name="Google Shape;493;p1"/>
          <p:cNvSpPr txBox="1"/>
          <p:nvPr>
            <p:ph type="ctrTitle"/>
          </p:nvPr>
        </p:nvSpPr>
        <p:spPr>
          <a:xfrm>
            <a:off x="280063" y="183250"/>
            <a:ext cx="8320800" cy="422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lang="de-DE" sz="2400"/>
              <a:t>UART Universal Asynchronous Receiver Transmitter</a:t>
            </a:r>
            <a:endParaRPr/>
          </a:p>
        </p:txBody>
      </p:sp>
      <p:sp>
        <p:nvSpPr>
          <p:cNvPr id="494" name="Google Shape;494;p1"/>
          <p:cNvSpPr/>
          <p:nvPr/>
        </p:nvSpPr>
        <p:spPr>
          <a:xfrm>
            <a:off x="355375" y="1191000"/>
            <a:ext cx="3353700" cy="2296500"/>
          </a:xfrm>
          <a:prstGeom prst="rect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b="0" i="0" lang="de-DE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Mikrocontroller</a:t>
            </a:r>
            <a:endParaRPr b="0" i="0" sz="2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5" name="Google Shape;495;p1"/>
          <p:cNvSpPr/>
          <p:nvPr/>
        </p:nvSpPr>
        <p:spPr>
          <a:xfrm>
            <a:off x="2042950" y="1434223"/>
            <a:ext cx="1666200" cy="1645500"/>
          </a:xfrm>
          <a:prstGeom prst="rect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b="0" i="0" lang="de-DE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UART</a:t>
            </a:r>
            <a:endParaRPr b="0" i="0" sz="2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6" name="Google Shape;496;p1"/>
          <p:cNvSpPr/>
          <p:nvPr/>
        </p:nvSpPr>
        <p:spPr>
          <a:xfrm>
            <a:off x="7009600" y="1118925"/>
            <a:ext cx="1666200" cy="2296500"/>
          </a:xfrm>
          <a:prstGeom prst="rect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b="0" i="0" lang="de-DE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Modul</a:t>
            </a:r>
            <a:endParaRPr b="0" i="0" sz="2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497" name="Google Shape;497;p1"/>
          <p:cNvCxnSpPr/>
          <p:nvPr/>
        </p:nvCxnSpPr>
        <p:spPr>
          <a:xfrm flipH="1" rot="10800000">
            <a:off x="3709172" y="1662817"/>
            <a:ext cx="3300300" cy="6600"/>
          </a:xfrm>
          <a:prstGeom prst="straightConnector1">
            <a:avLst/>
          </a:prstGeom>
          <a:noFill/>
          <a:ln cap="flat" cmpd="sng" w="44450">
            <a:solidFill>
              <a:srgbClr val="FF0000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498" name="Google Shape;498;p1"/>
          <p:cNvCxnSpPr/>
          <p:nvPr/>
        </p:nvCxnSpPr>
        <p:spPr>
          <a:xfrm>
            <a:off x="3709174" y="2396169"/>
            <a:ext cx="3300300" cy="0"/>
          </a:xfrm>
          <a:prstGeom prst="straightConnector1">
            <a:avLst/>
          </a:prstGeom>
          <a:noFill/>
          <a:ln cap="flat" cmpd="sng" w="44450">
            <a:solidFill>
              <a:srgbClr val="FF0000"/>
            </a:solidFill>
            <a:prstDash val="solid"/>
            <a:miter lim="800000"/>
            <a:headEnd len="med" w="med" type="triangle"/>
            <a:tailEnd len="sm" w="sm" type="none"/>
          </a:ln>
        </p:spPr>
      </p:cxnSp>
      <p:sp>
        <p:nvSpPr>
          <p:cNvPr id="499" name="Google Shape;499;p1"/>
          <p:cNvSpPr txBox="1"/>
          <p:nvPr/>
        </p:nvSpPr>
        <p:spPr>
          <a:xfrm>
            <a:off x="2658493" y="1447868"/>
            <a:ext cx="10509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b="0" i="0" lang="de-DE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TX</a:t>
            </a:r>
            <a:endParaRPr b="0" i="0" sz="2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0" name="Google Shape;500;p1"/>
          <p:cNvSpPr txBox="1"/>
          <p:nvPr/>
        </p:nvSpPr>
        <p:spPr>
          <a:xfrm>
            <a:off x="2643685" y="2165292"/>
            <a:ext cx="10509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b="0" i="0" lang="de-DE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RX</a:t>
            </a:r>
            <a:endParaRPr b="0" i="0" sz="2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1" name="Google Shape;501;p1"/>
          <p:cNvSpPr txBox="1"/>
          <p:nvPr/>
        </p:nvSpPr>
        <p:spPr>
          <a:xfrm>
            <a:off x="7024635" y="1447868"/>
            <a:ext cx="10509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b="0" i="0" lang="de-DE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RX</a:t>
            </a:r>
            <a:endParaRPr b="0" i="0" sz="2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2" name="Google Shape;502;p1"/>
          <p:cNvSpPr txBox="1"/>
          <p:nvPr/>
        </p:nvSpPr>
        <p:spPr>
          <a:xfrm>
            <a:off x="7009827" y="2165292"/>
            <a:ext cx="10509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b="0" i="0" lang="de-DE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TX</a:t>
            </a:r>
            <a:endParaRPr b="0" i="0" sz="2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3" name="Google Shape;503;p1"/>
          <p:cNvSpPr/>
          <p:nvPr/>
        </p:nvSpPr>
        <p:spPr>
          <a:xfrm>
            <a:off x="7024625" y="3928400"/>
            <a:ext cx="5167200" cy="1645500"/>
          </a:xfrm>
          <a:prstGeom prst="wedgeRoundRectCallout">
            <a:avLst>
              <a:gd fmla="val -63707" name="adj1"/>
              <a:gd fmla="val -55265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2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Die UART-Schnittstelle verbindet immer 2 Teilnehmer. Hier Mikrocontroller und Modul</a:t>
            </a:r>
            <a:endParaRPr b="0" i="0" sz="2400" u="none" cap="none" strike="noStrike">
              <a:solidFill>
                <a:srgbClr val="0000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04" name="Google Shape;504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732773" y="2510131"/>
            <a:ext cx="1253423" cy="1837747"/>
          </a:xfrm>
          <a:prstGeom prst="rect">
            <a:avLst/>
          </a:prstGeom>
          <a:noFill/>
          <a:ln>
            <a:noFill/>
          </a:ln>
        </p:spPr>
      </p:pic>
      <p:sp>
        <p:nvSpPr>
          <p:cNvPr id="505" name="Google Shape;505;p1"/>
          <p:cNvSpPr txBox="1"/>
          <p:nvPr/>
        </p:nvSpPr>
        <p:spPr>
          <a:xfrm>
            <a:off x="2249350" y="1501575"/>
            <a:ext cx="1253400" cy="151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8300">
                <a:solidFill>
                  <a:srgbClr val="FF9900"/>
                </a:solidFill>
                <a:latin typeface="Calibri"/>
                <a:ea typeface="Calibri"/>
                <a:cs typeface="Calibri"/>
                <a:sym typeface="Calibri"/>
              </a:rPr>
              <a:t>1.</a:t>
            </a:r>
            <a:endParaRPr sz="8300">
              <a:solidFill>
                <a:srgbClr val="FF99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6" name="Google Shape;506;p1"/>
          <p:cNvSpPr txBox="1"/>
          <p:nvPr/>
        </p:nvSpPr>
        <p:spPr>
          <a:xfrm>
            <a:off x="7536937" y="1434225"/>
            <a:ext cx="1253400" cy="151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8300">
                <a:solidFill>
                  <a:srgbClr val="FF9900"/>
                </a:solidFill>
                <a:latin typeface="Calibri"/>
                <a:ea typeface="Calibri"/>
                <a:cs typeface="Calibri"/>
                <a:sym typeface="Calibri"/>
              </a:rPr>
              <a:t>2.</a:t>
            </a:r>
            <a:endParaRPr sz="8300">
              <a:solidFill>
                <a:srgbClr val="FF99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7" name="Shape 5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8" name="Google Shape;508;p2"/>
          <p:cNvSpPr txBox="1"/>
          <p:nvPr>
            <p:ph type="ctrTitle"/>
          </p:nvPr>
        </p:nvSpPr>
        <p:spPr>
          <a:xfrm>
            <a:off x="280063" y="183250"/>
            <a:ext cx="8320800" cy="422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lang="de-DE" sz="2400"/>
              <a:t>UART Universal Asynchronous Receiver Transmitter</a:t>
            </a:r>
            <a:endParaRPr/>
          </a:p>
        </p:txBody>
      </p:sp>
      <p:sp>
        <p:nvSpPr>
          <p:cNvPr id="509" name="Google Shape;509;p2"/>
          <p:cNvSpPr/>
          <p:nvPr/>
        </p:nvSpPr>
        <p:spPr>
          <a:xfrm>
            <a:off x="355375" y="1191000"/>
            <a:ext cx="3353700" cy="2296500"/>
          </a:xfrm>
          <a:prstGeom prst="rect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b="0" i="0" lang="de-DE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Mikrocontroller</a:t>
            </a:r>
            <a:endParaRPr b="0" i="0" sz="2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0" name="Google Shape;510;p2"/>
          <p:cNvSpPr/>
          <p:nvPr/>
        </p:nvSpPr>
        <p:spPr>
          <a:xfrm>
            <a:off x="2042950" y="1434223"/>
            <a:ext cx="1666200" cy="1645500"/>
          </a:xfrm>
          <a:prstGeom prst="rect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b="0" i="0" lang="de-DE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UART</a:t>
            </a:r>
            <a:endParaRPr b="0" i="0" sz="2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1" name="Google Shape;511;p2"/>
          <p:cNvSpPr/>
          <p:nvPr/>
        </p:nvSpPr>
        <p:spPr>
          <a:xfrm>
            <a:off x="7009600" y="1118925"/>
            <a:ext cx="1666200" cy="2296500"/>
          </a:xfrm>
          <a:prstGeom prst="rect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b="0" i="0" lang="de-DE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Modul</a:t>
            </a:r>
            <a:endParaRPr b="0" i="0" sz="2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512" name="Google Shape;512;p2"/>
          <p:cNvCxnSpPr/>
          <p:nvPr/>
        </p:nvCxnSpPr>
        <p:spPr>
          <a:xfrm flipH="1" rot="10800000">
            <a:off x="3709172" y="1662817"/>
            <a:ext cx="3300300" cy="6600"/>
          </a:xfrm>
          <a:prstGeom prst="straightConnector1">
            <a:avLst/>
          </a:prstGeom>
          <a:noFill/>
          <a:ln cap="flat" cmpd="sng" w="44450">
            <a:solidFill>
              <a:srgbClr val="FF0000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513" name="Google Shape;513;p2"/>
          <p:cNvCxnSpPr/>
          <p:nvPr/>
        </p:nvCxnSpPr>
        <p:spPr>
          <a:xfrm>
            <a:off x="3709174" y="2396169"/>
            <a:ext cx="3300300" cy="0"/>
          </a:xfrm>
          <a:prstGeom prst="straightConnector1">
            <a:avLst/>
          </a:prstGeom>
          <a:noFill/>
          <a:ln cap="flat" cmpd="sng" w="44450">
            <a:solidFill>
              <a:srgbClr val="FF0000"/>
            </a:solidFill>
            <a:prstDash val="solid"/>
            <a:miter lim="800000"/>
            <a:headEnd len="med" w="med" type="triangle"/>
            <a:tailEnd len="sm" w="sm" type="none"/>
          </a:ln>
        </p:spPr>
      </p:cxnSp>
      <p:sp>
        <p:nvSpPr>
          <p:cNvPr id="514" name="Google Shape;514;p2"/>
          <p:cNvSpPr txBox="1"/>
          <p:nvPr/>
        </p:nvSpPr>
        <p:spPr>
          <a:xfrm>
            <a:off x="2658493" y="1447868"/>
            <a:ext cx="10509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b="0" i="0" lang="de-DE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TX</a:t>
            </a:r>
            <a:endParaRPr b="0" i="0" sz="2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5" name="Google Shape;515;p2"/>
          <p:cNvSpPr txBox="1"/>
          <p:nvPr/>
        </p:nvSpPr>
        <p:spPr>
          <a:xfrm>
            <a:off x="2643685" y="2165292"/>
            <a:ext cx="10509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b="0" i="0" lang="de-DE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RX</a:t>
            </a:r>
            <a:endParaRPr b="0" i="0" sz="2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6" name="Google Shape;516;p2"/>
          <p:cNvSpPr txBox="1"/>
          <p:nvPr/>
        </p:nvSpPr>
        <p:spPr>
          <a:xfrm>
            <a:off x="7024635" y="1447868"/>
            <a:ext cx="10509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b="0" i="0" lang="de-DE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RX</a:t>
            </a:r>
            <a:endParaRPr b="0" i="0" sz="2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7" name="Google Shape;517;p2"/>
          <p:cNvSpPr txBox="1"/>
          <p:nvPr/>
        </p:nvSpPr>
        <p:spPr>
          <a:xfrm>
            <a:off x="7009827" y="2165292"/>
            <a:ext cx="10509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b="0" i="0" lang="de-DE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TX</a:t>
            </a:r>
            <a:endParaRPr b="0" i="0" sz="2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8" name="Google Shape;518;p2"/>
          <p:cNvSpPr/>
          <p:nvPr/>
        </p:nvSpPr>
        <p:spPr>
          <a:xfrm>
            <a:off x="600358" y="4393575"/>
            <a:ext cx="5167200" cy="1645500"/>
          </a:xfrm>
          <a:prstGeom prst="wedgeRoundRectCallout">
            <a:avLst>
              <a:gd fmla="val 59772" name="adj1"/>
              <a:gd fmla="val -36929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2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UART ist eine 2-Draht-Schnittstelle:</a:t>
            </a:r>
            <a:endParaRPr b="0" i="0" sz="2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9" name="Google Shape;519;p2"/>
          <p:cNvSpPr txBox="1"/>
          <p:nvPr/>
        </p:nvSpPr>
        <p:spPr>
          <a:xfrm>
            <a:off x="4740313" y="398775"/>
            <a:ext cx="1253400" cy="151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8300">
                <a:solidFill>
                  <a:srgbClr val="FF9900"/>
                </a:solidFill>
                <a:latin typeface="Calibri"/>
                <a:ea typeface="Calibri"/>
                <a:cs typeface="Calibri"/>
                <a:sym typeface="Calibri"/>
              </a:rPr>
              <a:t>1.</a:t>
            </a:r>
            <a:endParaRPr sz="8300">
              <a:solidFill>
                <a:srgbClr val="FF99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0" name="Google Shape;520;p2"/>
          <p:cNvSpPr txBox="1"/>
          <p:nvPr/>
        </p:nvSpPr>
        <p:spPr>
          <a:xfrm>
            <a:off x="4725375" y="2396175"/>
            <a:ext cx="1253400" cy="151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8300">
                <a:solidFill>
                  <a:srgbClr val="FF9900"/>
                </a:solidFill>
                <a:latin typeface="Calibri"/>
                <a:ea typeface="Calibri"/>
                <a:cs typeface="Calibri"/>
                <a:sym typeface="Calibri"/>
              </a:rPr>
              <a:t>2.</a:t>
            </a:r>
            <a:endParaRPr sz="8300">
              <a:solidFill>
                <a:srgbClr val="FF99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1" name="Google Shape;521;p2"/>
          <p:cNvSpPr/>
          <p:nvPr/>
        </p:nvSpPr>
        <p:spPr>
          <a:xfrm>
            <a:off x="3160600" y="605950"/>
            <a:ext cx="4402200" cy="3059400"/>
          </a:xfrm>
          <a:prstGeom prst="ellipse">
            <a:avLst/>
          </a:prstGeom>
          <a:noFill/>
          <a:ln cap="flat" cmpd="sng" w="76200">
            <a:solidFill>
              <a:srgbClr val="FF99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522" name="Google Shape;522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993716" y="3487506"/>
            <a:ext cx="1253423" cy="183774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6" name="Shape 5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" name="Google Shape;527;p3"/>
          <p:cNvSpPr txBox="1"/>
          <p:nvPr>
            <p:ph type="ctrTitle"/>
          </p:nvPr>
        </p:nvSpPr>
        <p:spPr>
          <a:xfrm>
            <a:off x="280063" y="183250"/>
            <a:ext cx="8320800" cy="422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lang="de-DE" sz="2400"/>
              <a:t>UART Universal Asynchronous Receiver Transmitter</a:t>
            </a:r>
            <a:endParaRPr/>
          </a:p>
        </p:txBody>
      </p:sp>
      <p:sp>
        <p:nvSpPr>
          <p:cNvPr id="528" name="Google Shape;528;p3"/>
          <p:cNvSpPr/>
          <p:nvPr/>
        </p:nvSpPr>
        <p:spPr>
          <a:xfrm>
            <a:off x="355375" y="1191000"/>
            <a:ext cx="3353700" cy="2296500"/>
          </a:xfrm>
          <a:prstGeom prst="rect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b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b="0" i="0" lang="de-DE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Mikrocontroller</a:t>
            </a:r>
            <a:endParaRPr b="0" i="0" sz="2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9" name="Google Shape;529;p3"/>
          <p:cNvSpPr/>
          <p:nvPr/>
        </p:nvSpPr>
        <p:spPr>
          <a:xfrm>
            <a:off x="2042950" y="1434223"/>
            <a:ext cx="1666200" cy="1645500"/>
          </a:xfrm>
          <a:prstGeom prst="rect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b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b="0" i="0" lang="de-DE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UART</a:t>
            </a:r>
            <a:endParaRPr b="0" i="0" sz="2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0" name="Google Shape;530;p3"/>
          <p:cNvSpPr/>
          <p:nvPr/>
        </p:nvSpPr>
        <p:spPr>
          <a:xfrm>
            <a:off x="7009600" y="1118925"/>
            <a:ext cx="1666200" cy="2296500"/>
          </a:xfrm>
          <a:prstGeom prst="rect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b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b="0" i="0" lang="de-DE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Modul</a:t>
            </a:r>
            <a:endParaRPr b="0" i="0" sz="2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531" name="Google Shape;531;p3"/>
          <p:cNvCxnSpPr/>
          <p:nvPr/>
        </p:nvCxnSpPr>
        <p:spPr>
          <a:xfrm flipH="1" rot="10800000">
            <a:off x="3709172" y="1662817"/>
            <a:ext cx="3300300" cy="6600"/>
          </a:xfrm>
          <a:prstGeom prst="straightConnector1">
            <a:avLst/>
          </a:prstGeom>
          <a:noFill/>
          <a:ln cap="flat" cmpd="sng" w="44450">
            <a:solidFill>
              <a:srgbClr val="FF0000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532" name="Google Shape;532;p3"/>
          <p:cNvCxnSpPr/>
          <p:nvPr/>
        </p:nvCxnSpPr>
        <p:spPr>
          <a:xfrm>
            <a:off x="3709174" y="2396169"/>
            <a:ext cx="3300300" cy="0"/>
          </a:xfrm>
          <a:prstGeom prst="straightConnector1">
            <a:avLst/>
          </a:prstGeom>
          <a:noFill/>
          <a:ln cap="flat" cmpd="sng" w="44450">
            <a:solidFill>
              <a:srgbClr val="FF0000"/>
            </a:solidFill>
            <a:prstDash val="solid"/>
            <a:miter lim="800000"/>
            <a:headEnd len="med" w="med" type="triangle"/>
            <a:tailEnd len="sm" w="sm" type="none"/>
          </a:ln>
        </p:spPr>
      </p:cxnSp>
      <p:sp>
        <p:nvSpPr>
          <p:cNvPr id="533" name="Google Shape;533;p3"/>
          <p:cNvSpPr txBox="1"/>
          <p:nvPr/>
        </p:nvSpPr>
        <p:spPr>
          <a:xfrm>
            <a:off x="2658493" y="1447868"/>
            <a:ext cx="10509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b="0" i="0" lang="de-DE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TX</a:t>
            </a:r>
            <a:endParaRPr b="0" i="0" sz="2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4" name="Google Shape;534;p3"/>
          <p:cNvSpPr txBox="1"/>
          <p:nvPr/>
        </p:nvSpPr>
        <p:spPr>
          <a:xfrm>
            <a:off x="2643685" y="2165292"/>
            <a:ext cx="10509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b="0" i="0" lang="de-DE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RX</a:t>
            </a:r>
            <a:endParaRPr b="0" i="0" sz="2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5" name="Google Shape;535;p3"/>
          <p:cNvSpPr txBox="1"/>
          <p:nvPr/>
        </p:nvSpPr>
        <p:spPr>
          <a:xfrm>
            <a:off x="7024635" y="1447868"/>
            <a:ext cx="10509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b="0" i="0" lang="de-DE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RX</a:t>
            </a:r>
            <a:endParaRPr b="0" i="0" sz="2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6" name="Google Shape;536;p3"/>
          <p:cNvSpPr txBox="1"/>
          <p:nvPr/>
        </p:nvSpPr>
        <p:spPr>
          <a:xfrm>
            <a:off x="7009827" y="2165292"/>
            <a:ext cx="10509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b="0" i="0" lang="de-DE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TX</a:t>
            </a:r>
            <a:endParaRPr b="0" i="0" sz="2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7" name="Google Shape;537;p3"/>
          <p:cNvSpPr/>
          <p:nvPr/>
        </p:nvSpPr>
        <p:spPr>
          <a:xfrm>
            <a:off x="600358" y="4393575"/>
            <a:ext cx="5167200" cy="1645500"/>
          </a:xfrm>
          <a:prstGeom prst="wedgeRoundRectCallout">
            <a:avLst>
              <a:gd fmla="val 59772" name="adj1"/>
              <a:gd fmla="val -36929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>
                <a:solidFill>
                  <a:srgbClr val="0000FF"/>
                </a:solidFill>
              </a:rPr>
              <a:t>Beide Verbindungen gehen von </a:t>
            </a:r>
            <a:endParaRPr sz="2400"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>
                <a:solidFill>
                  <a:srgbClr val="0000FF"/>
                </a:solidFill>
              </a:rPr>
              <a:t>TX Transmit-(Sende-)Ausgang zu</a:t>
            </a:r>
            <a:endParaRPr sz="2400"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>
                <a:solidFill>
                  <a:srgbClr val="0000FF"/>
                </a:solidFill>
              </a:rPr>
              <a:t>RX Receive-(Empangs-)Eingang</a:t>
            </a:r>
            <a:endParaRPr sz="2400"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8" name="Google Shape;538;p3"/>
          <p:cNvSpPr/>
          <p:nvPr/>
        </p:nvSpPr>
        <p:spPr>
          <a:xfrm>
            <a:off x="3100584" y="1283325"/>
            <a:ext cx="869400" cy="790800"/>
          </a:xfrm>
          <a:prstGeom prst="ellipse">
            <a:avLst/>
          </a:prstGeom>
          <a:noFill/>
          <a:ln cap="flat" cmpd="sng" w="76200">
            <a:solidFill>
              <a:srgbClr val="FF99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539" name="Google Shape;539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993716" y="3487506"/>
            <a:ext cx="1253423" cy="1837747"/>
          </a:xfrm>
          <a:prstGeom prst="rect">
            <a:avLst/>
          </a:prstGeom>
          <a:noFill/>
          <a:ln>
            <a:noFill/>
          </a:ln>
        </p:spPr>
      </p:pic>
      <p:sp>
        <p:nvSpPr>
          <p:cNvPr id="540" name="Google Shape;540;p3"/>
          <p:cNvSpPr/>
          <p:nvPr/>
        </p:nvSpPr>
        <p:spPr>
          <a:xfrm>
            <a:off x="6832852" y="1283325"/>
            <a:ext cx="869400" cy="790800"/>
          </a:xfrm>
          <a:prstGeom prst="ellipse">
            <a:avLst/>
          </a:prstGeom>
          <a:noFill/>
          <a:ln cap="flat" cmpd="sng" w="76200">
            <a:solidFill>
              <a:srgbClr val="FF99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4" name="Shape 5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" name="Google Shape;545;p4"/>
          <p:cNvSpPr txBox="1"/>
          <p:nvPr>
            <p:ph type="ctrTitle"/>
          </p:nvPr>
        </p:nvSpPr>
        <p:spPr>
          <a:xfrm>
            <a:off x="280063" y="183250"/>
            <a:ext cx="8320800" cy="422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lang="de-DE" sz="2400"/>
              <a:t>UART Universal Asynchronous Receiver Transmitter</a:t>
            </a:r>
            <a:endParaRPr/>
          </a:p>
        </p:txBody>
      </p:sp>
      <p:sp>
        <p:nvSpPr>
          <p:cNvPr id="546" name="Google Shape;546;p4"/>
          <p:cNvSpPr/>
          <p:nvPr/>
        </p:nvSpPr>
        <p:spPr>
          <a:xfrm>
            <a:off x="355375" y="1191000"/>
            <a:ext cx="3353700" cy="2296500"/>
          </a:xfrm>
          <a:prstGeom prst="rect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b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b="0" i="0" lang="de-DE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Mikrocontroller</a:t>
            </a:r>
            <a:endParaRPr b="0" i="0" sz="2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7" name="Google Shape;547;p4"/>
          <p:cNvSpPr/>
          <p:nvPr/>
        </p:nvSpPr>
        <p:spPr>
          <a:xfrm>
            <a:off x="2042950" y="1434223"/>
            <a:ext cx="1666200" cy="1645500"/>
          </a:xfrm>
          <a:prstGeom prst="rect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b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b="0" i="0" lang="de-DE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UART</a:t>
            </a:r>
            <a:endParaRPr b="0" i="0" sz="2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8" name="Google Shape;548;p4"/>
          <p:cNvSpPr/>
          <p:nvPr/>
        </p:nvSpPr>
        <p:spPr>
          <a:xfrm>
            <a:off x="7009600" y="1118925"/>
            <a:ext cx="1666200" cy="2296500"/>
          </a:xfrm>
          <a:prstGeom prst="rect">
            <a:avLst/>
          </a:prstGeom>
          <a:noFill/>
          <a:ln cap="flat" cmpd="sng" w="254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b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b="0" i="0" lang="de-DE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Modul</a:t>
            </a:r>
            <a:endParaRPr b="0" i="0" sz="2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549" name="Google Shape;549;p4"/>
          <p:cNvCxnSpPr/>
          <p:nvPr/>
        </p:nvCxnSpPr>
        <p:spPr>
          <a:xfrm flipH="1" rot="10800000">
            <a:off x="3709172" y="1662817"/>
            <a:ext cx="3300300" cy="6600"/>
          </a:xfrm>
          <a:prstGeom prst="straightConnector1">
            <a:avLst/>
          </a:prstGeom>
          <a:noFill/>
          <a:ln cap="flat" cmpd="sng" w="44450">
            <a:solidFill>
              <a:srgbClr val="FF0000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550" name="Google Shape;550;p4"/>
          <p:cNvCxnSpPr/>
          <p:nvPr/>
        </p:nvCxnSpPr>
        <p:spPr>
          <a:xfrm>
            <a:off x="3709174" y="2396169"/>
            <a:ext cx="3300300" cy="0"/>
          </a:xfrm>
          <a:prstGeom prst="straightConnector1">
            <a:avLst/>
          </a:prstGeom>
          <a:noFill/>
          <a:ln cap="flat" cmpd="sng" w="44450">
            <a:solidFill>
              <a:srgbClr val="FF0000"/>
            </a:solidFill>
            <a:prstDash val="solid"/>
            <a:miter lim="800000"/>
            <a:headEnd len="med" w="med" type="triangle"/>
            <a:tailEnd len="sm" w="sm" type="none"/>
          </a:ln>
        </p:spPr>
      </p:cxnSp>
      <p:sp>
        <p:nvSpPr>
          <p:cNvPr id="551" name="Google Shape;551;p4"/>
          <p:cNvSpPr txBox="1"/>
          <p:nvPr/>
        </p:nvSpPr>
        <p:spPr>
          <a:xfrm>
            <a:off x="2658493" y="1447868"/>
            <a:ext cx="10509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b="0" i="0" lang="de-DE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TX</a:t>
            </a:r>
            <a:endParaRPr b="0" i="0" sz="2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2" name="Google Shape;552;p4"/>
          <p:cNvSpPr txBox="1"/>
          <p:nvPr/>
        </p:nvSpPr>
        <p:spPr>
          <a:xfrm>
            <a:off x="2643685" y="2165292"/>
            <a:ext cx="10509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b="0" i="0" lang="de-DE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RX</a:t>
            </a:r>
            <a:endParaRPr b="0" i="0" sz="2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3" name="Google Shape;553;p4"/>
          <p:cNvSpPr txBox="1"/>
          <p:nvPr/>
        </p:nvSpPr>
        <p:spPr>
          <a:xfrm>
            <a:off x="7024635" y="1447868"/>
            <a:ext cx="10509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b="0" i="0" lang="de-DE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RX</a:t>
            </a:r>
            <a:endParaRPr b="0" i="0" sz="2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4" name="Google Shape;554;p4"/>
          <p:cNvSpPr txBox="1"/>
          <p:nvPr/>
        </p:nvSpPr>
        <p:spPr>
          <a:xfrm>
            <a:off x="7009827" y="2165292"/>
            <a:ext cx="10509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b="0" i="0" lang="de-DE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TX</a:t>
            </a:r>
            <a:endParaRPr b="0" i="0" sz="2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5" name="Google Shape;555;p4"/>
          <p:cNvSpPr/>
          <p:nvPr/>
        </p:nvSpPr>
        <p:spPr>
          <a:xfrm>
            <a:off x="600358" y="4393575"/>
            <a:ext cx="5167200" cy="1645500"/>
          </a:xfrm>
          <a:prstGeom prst="wedgeRoundRectCallout">
            <a:avLst>
              <a:gd fmla="val 59772" name="adj1"/>
              <a:gd fmla="val -36929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>
                <a:solidFill>
                  <a:srgbClr val="0000FF"/>
                </a:solidFill>
              </a:rPr>
              <a:t>Beide Verbindungen gehen von </a:t>
            </a:r>
            <a:endParaRPr sz="2400"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>
                <a:solidFill>
                  <a:srgbClr val="0000FF"/>
                </a:solidFill>
              </a:rPr>
              <a:t>TX Transmit-(Sende-)Ausgang zu</a:t>
            </a:r>
            <a:endParaRPr sz="2400"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400">
                <a:solidFill>
                  <a:srgbClr val="0000FF"/>
                </a:solidFill>
              </a:rPr>
              <a:t>RX Receive-(Empangs-)Eingang</a:t>
            </a:r>
            <a:endParaRPr sz="2400">
              <a:solidFill>
                <a:srgbClr val="0000FF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6" name="Google Shape;556;p4"/>
          <p:cNvSpPr/>
          <p:nvPr/>
        </p:nvSpPr>
        <p:spPr>
          <a:xfrm>
            <a:off x="3100584" y="1283325"/>
            <a:ext cx="869400" cy="790800"/>
          </a:xfrm>
          <a:prstGeom prst="ellipse">
            <a:avLst/>
          </a:prstGeom>
          <a:noFill/>
          <a:ln cap="flat" cmpd="sng" w="76200">
            <a:solidFill>
              <a:srgbClr val="FF99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557" name="Google Shape;557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993716" y="3487506"/>
            <a:ext cx="1253423" cy="1837747"/>
          </a:xfrm>
          <a:prstGeom prst="rect">
            <a:avLst/>
          </a:prstGeom>
          <a:noFill/>
          <a:ln>
            <a:noFill/>
          </a:ln>
        </p:spPr>
      </p:pic>
      <p:sp>
        <p:nvSpPr>
          <p:cNvPr id="558" name="Google Shape;558;p4"/>
          <p:cNvSpPr/>
          <p:nvPr/>
        </p:nvSpPr>
        <p:spPr>
          <a:xfrm>
            <a:off x="6832852" y="1283325"/>
            <a:ext cx="869400" cy="790800"/>
          </a:xfrm>
          <a:prstGeom prst="ellipse">
            <a:avLst/>
          </a:prstGeom>
          <a:noFill/>
          <a:ln cap="flat" cmpd="sng" w="76200">
            <a:solidFill>
              <a:srgbClr val="FF99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